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6" r:id="rId5"/>
    <p:sldId id="263" r:id="rId6"/>
    <p:sldId id="259" r:id="rId7"/>
    <p:sldId id="277" r:id="rId8"/>
    <p:sldId id="298" r:id="rId9"/>
    <p:sldId id="262" r:id="rId10"/>
    <p:sldId id="267" r:id="rId11"/>
    <p:sldId id="268" r:id="rId12"/>
    <p:sldId id="294" r:id="rId13"/>
    <p:sldId id="281" r:id="rId14"/>
    <p:sldId id="282" r:id="rId15"/>
    <p:sldId id="270" r:id="rId16"/>
    <p:sldId id="271" r:id="rId17"/>
    <p:sldId id="272" r:id="rId18"/>
    <p:sldId id="273" r:id="rId19"/>
    <p:sldId id="274" r:id="rId20"/>
    <p:sldId id="283" r:id="rId21"/>
    <p:sldId id="284" r:id="rId22"/>
    <p:sldId id="286" r:id="rId23"/>
    <p:sldId id="290" r:id="rId24"/>
    <p:sldId id="275" r:id="rId25"/>
    <p:sldId id="285" r:id="rId26"/>
    <p:sldId id="297" r:id="rId27"/>
    <p:sldId id="291" r:id="rId28"/>
    <p:sldId id="292" r:id="rId29"/>
    <p:sldId id="279" r:id="rId30"/>
    <p:sldId id="299" r:id="rId31"/>
    <p:sldId id="293" r:id="rId32"/>
    <p:sldId id="288" r:id="rId33"/>
    <p:sldId id="296" r:id="rId34"/>
    <p:sldId id="261" r:id="rId35"/>
    <p:sldId id="295" r:id="rId36"/>
  </p:sldIdLst>
  <p:sldSz cx="18288000" cy="10287000"/>
  <p:notesSz cx="6858000" cy="9144000"/>
  <p:embeddedFontLst>
    <p:embeddedFont>
      <p:font typeface="G마켓 산스 Bold" panose="02000000000000000000" pitchFamily="50" charset="-127"/>
      <p:regular r:id="rId38"/>
    </p:embeddedFont>
    <p:embeddedFont>
      <p:font typeface="G마켓 산스 Light" panose="02000000000000000000" pitchFamily="50" charset="-127"/>
      <p:regular r:id="rId39"/>
    </p:embeddedFont>
    <p:embeddedFont>
      <p:font typeface="G마켓 산스 Medium" panose="02000000000000000000" pitchFamily="50" charset="-127"/>
      <p:regular r:id="rId40"/>
    </p:embeddedFont>
    <p:embeddedFont>
      <p:font typeface="G마켓 산스 TTF Medium" panose="02000000000000000000" pitchFamily="2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026" autoAdjust="0"/>
  </p:normalViewPr>
  <p:slideViewPr>
    <p:cSldViewPr>
      <p:cViewPr>
        <p:scale>
          <a:sx n="50" d="100"/>
          <a:sy n="50" d="100"/>
        </p:scale>
        <p:origin x="946" y="216"/>
      </p:cViewPr>
      <p:guideLst>
        <p:guide orient="horz" pos="2184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28967-1987-4553-9BDA-022F27EA63F0}" type="datetimeFigureOut">
              <a:rPr lang="ko-KR" altLang="en-US" smtClean="0"/>
              <a:t>2024-12-13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692710-E916-472B-B5A5-BE99ABCAF2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578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92710-E916-472B-B5A5-BE99ABCAF29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151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692710-E916-472B-B5A5-BE99ABCAF29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444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spc="-100" dirty="0">
                <a:solidFill>
                  <a:srgbClr val="323941"/>
                </a:solidFill>
                <a:ea typeface="S-Core Dream 4 Regular"/>
              </a:rPr>
              <a:t>프로젝트 수행 절차 및 방법</a:t>
            </a:r>
            <a:endParaRPr lang="ko-KR" altLang="ko-KR" sz="1200" b="0" i="0" u="none" strike="noStrike" spc="-100" dirty="0">
              <a:solidFill>
                <a:srgbClr val="323941"/>
              </a:solidFill>
              <a:ea typeface="S-Core Dream 4 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C4294-726D-415B-B643-0F827C711AA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20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BB158-709B-408D-F066-A04086715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558072-6A64-31C2-0CAC-2CA864F0B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B17B09B-DA82-285C-06CE-969DA291A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spc="-100" dirty="0">
                <a:solidFill>
                  <a:srgbClr val="323941"/>
                </a:solidFill>
                <a:ea typeface="S-Core Dream 4 Regular"/>
              </a:rPr>
              <a:t>프로젝트 수행 절차 및 방법</a:t>
            </a:r>
            <a:endParaRPr lang="ko-KR" altLang="ko-KR" sz="1200" b="0" i="0" u="none" strike="noStrike" spc="-100" dirty="0">
              <a:solidFill>
                <a:srgbClr val="323941"/>
              </a:solidFill>
              <a:ea typeface="S-Core Dream 4 Regular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F3B272-9BB2-5026-075A-A573D011B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C4294-726D-415B-B643-0F827C711AA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200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C4294-726D-415B-B643-0F827C711AA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867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AC4D1-2519-026B-C0BF-08C86D1D4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B7972F-2775-1A72-9629-23581EF30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6789163-333D-EA55-6E89-ECEC9EBFB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24C3B2-F910-B51C-B7EE-6C5999F692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C4294-726D-415B-B643-0F827C711AA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202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140AB-9D21-F853-115B-B4A9692BD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2BA3CE-D67E-D2E5-AD7C-FDBEA83898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AF58EF-F738-3886-3381-E00F16B3D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47AE0F-9535-657B-CC43-541D7F5D8B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C4294-726D-415B-B643-0F827C711AAC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33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3.jpe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1.jpe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jpeg"/><Relationship Id="rId7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4184"/>
            <a:ext cx="18300539" cy="187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77988" y="3029694"/>
            <a:ext cx="6974846" cy="58818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99600"/>
              </a:lnSpc>
            </a:pPr>
            <a:r>
              <a:rPr lang="ko-KR" altLang="en-US" sz="3200" b="1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　</a:t>
            </a:r>
            <a:r>
              <a:rPr lang="en-US" altLang="ko-KR" sz="3200" b="1" dirty="0" err="1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i</a:t>
            </a:r>
            <a:r>
              <a:rPr lang="en-US" altLang="ko-KR" sz="3200" b="1" i="0" u="none" strike="noStrike" dirty="0" err="1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</a:t>
            </a:r>
            <a:r>
              <a:rPr lang="ko-KR" altLang="en-US" sz="3200" b="1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3200" b="1" dirty="0" err="1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DiGital</a:t>
            </a:r>
            <a:r>
              <a:rPr lang="en-US" altLang="ko-KR" sz="3200" b="1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Banker Academy</a:t>
            </a:r>
            <a:endParaRPr lang="ko-KR" sz="3200" b="1" i="0" u="none" strike="noStrike" dirty="0">
              <a:solidFill>
                <a:srgbClr val="32394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5300" y="3054716"/>
            <a:ext cx="10020300" cy="37138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000" b="1" spc="-700" dirty="0" err="1">
                <a:solidFill>
                  <a:srgbClr val="32394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비트코인</a:t>
            </a:r>
            <a:r>
              <a:rPr lang="ko-KR" altLang="en-US" sz="8000" b="1" spc="-700" dirty="0">
                <a:solidFill>
                  <a:srgbClr val="32394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주가 예측을 위한 </a:t>
            </a:r>
            <a:r>
              <a:rPr lang="ko-KR" altLang="en-US" sz="8000" b="1" spc="-700" dirty="0" err="1">
                <a:solidFill>
                  <a:srgbClr val="32394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머신러닝</a:t>
            </a:r>
            <a:r>
              <a:rPr lang="ko-KR" altLang="en-US" sz="8000" b="1" spc="-700" dirty="0">
                <a:solidFill>
                  <a:srgbClr val="32394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기술 활용</a:t>
            </a:r>
            <a:endParaRPr lang="ko-KR" sz="8000" b="1" i="0" u="none" strike="noStrike" spc="-700" dirty="0">
              <a:solidFill>
                <a:srgbClr val="32394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5300" y="8407400"/>
            <a:ext cx="2400300" cy="82544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spc="-100" dirty="0">
                <a:solidFill>
                  <a:srgbClr val="8BA1BD"/>
                </a:solidFill>
                <a:ea typeface="S-Core Dream 4 Regular"/>
              </a:rPr>
              <a:t>겨울은 </a:t>
            </a:r>
            <a:r>
              <a:rPr lang="ko-KR" altLang="en-US" sz="2800" b="1" spc="-100" dirty="0" err="1">
                <a:solidFill>
                  <a:srgbClr val="8BA1B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윈터조</a:t>
            </a:r>
            <a:endParaRPr lang="ko-KR" sz="2800" b="1" i="0" u="none" strike="noStrike" spc="-100" dirty="0">
              <a:solidFill>
                <a:srgbClr val="8BA1BD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1840" y="9030773"/>
            <a:ext cx="5173160" cy="9799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i="0" u="none" strike="noStrike" spc="-100" dirty="0" err="1">
                <a:solidFill>
                  <a:srgbClr val="2B323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박훈석</a:t>
            </a:r>
            <a:r>
              <a:rPr lang="ko-KR" altLang="en-US" sz="2800" i="0" u="none" strike="noStrike" spc="-100" dirty="0">
                <a:solidFill>
                  <a:srgbClr val="2B323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정민관 이 현 신영섭</a:t>
            </a:r>
            <a:endParaRPr lang="ko-KR" sz="2800" i="0" u="none" strike="noStrike" spc="-100" dirty="0">
              <a:solidFill>
                <a:srgbClr val="2B323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095137" y="8457920"/>
            <a:ext cx="1526652" cy="62337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600" spc="-100" dirty="0">
                <a:solidFill>
                  <a:srgbClr val="8BA1BD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Date</a:t>
            </a:r>
            <a:endParaRPr lang="ko-KR" sz="3600" b="0" i="0" u="none" strike="noStrike" spc="-100" dirty="0">
              <a:solidFill>
                <a:srgbClr val="8BA1BD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096000" y="9130175"/>
            <a:ext cx="5943600" cy="68015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800" i="0" u="none" strike="noStrike" spc="-100" dirty="0">
                <a:solidFill>
                  <a:srgbClr val="2B323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2024</a:t>
            </a:r>
            <a:r>
              <a:rPr lang="ko-KR" sz="2800" i="0" u="none" strike="noStrike" spc="-100" dirty="0">
                <a:solidFill>
                  <a:srgbClr val="2B323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년</a:t>
            </a:r>
            <a:r>
              <a:rPr lang="en-US" sz="2800" i="0" u="none" strike="noStrike" spc="-100" dirty="0">
                <a:solidFill>
                  <a:srgbClr val="2B323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12</a:t>
            </a:r>
            <a:r>
              <a:rPr lang="ko-KR" sz="2800" i="0" u="none" strike="noStrike" spc="-100" dirty="0">
                <a:solidFill>
                  <a:srgbClr val="2B323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월</a:t>
            </a:r>
            <a:r>
              <a:rPr lang="en-US" sz="2800" i="0" u="none" strike="noStrike" spc="-100" dirty="0">
                <a:solidFill>
                  <a:srgbClr val="2B323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13</a:t>
            </a:r>
            <a:r>
              <a:rPr lang="ko-KR" sz="2800" i="0" u="none" strike="noStrike" spc="-100" dirty="0">
                <a:solidFill>
                  <a:srgbClr val="2B323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일</a:t>
            </a:r>
            <a:r>
              <a:rPr lang="en-US" altLang="ko-KR" sz="2800" i="0" u="none" strike="noStrike" spc="-100" dirty="0">
                <a:solidFill>
                  <a:srgbClr val="2B323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ko-KR" sz="2800" i="0" u="none" strike="noStrike" spc="-100" dirty="0">
              <a:solidFill>
                <a:srgbClr val="2B323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AutoShape 6">
            <a:extLst>
              <a:ext uri="{FF2B5EF4-FFF2-40B4-BE49-F238E27FC236}">
                <a16:creationId xmlns:a16="http://schemas.microsoft.com/office/drawing/2014/main" id="{BB293E64-4029-A466-0B61-FDB4C49C4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BC26635-9052-F18B-6026-E616E3FCAF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33" r="3333"/>
          <a:stretch/>
        </p:blipFill>
        <p:spPr>
          <a:xfrm>
            <a:off x="10435167" y="-6350"/>
            <a:ext cx="7852833" cy="8413750"/>
          </a:xfrm>
          <a:prstGeom prst="rect">
            <a:avLst/>
          </a:prstGeom>
        </p:spPr>
      </p:pic>
      <p:pic>
        <p:nvPicPr>
          <p:cNvPr id="13" name="Picture 4" descr="가로조합1">
            <a:extLst>
              <a:ext uri="{FF2B5EF4-FFF2-40B4-BE49-F238E27FC236}">
                <a16:creationId xmlns:a16="http://schemas.microsoft.com/office/drawing/2014/main" id="{1F6DD739-79D4-0219-7F71-BA6776545D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58214" b="22864"/>
          <a:stretch/>
        </p:blipFill>
        <p:spPr bwMode="auto">
          <a:xfrm>
            <a:off x="584215" y="2998397"/>
            <a:ext cx="626074" cy="52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8EAAF-A387-BC45-FC4A-B0E88372D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D1D755DE-F510-C2DA-C9B2-92C3B9EAC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4513347"/>
            <a:ext cx="16217900" cy="1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98D9D058-6518-2006-B41C-119081695B0E}"/>
              </a:ext>
            </a:extLst>
          </p:cNvPr>
          <p:cNvSpPr txBox="1"/>
          <p:nvPr/>
        </p:nvSpPr>
        <p:spPr>
          <a:xfrm>
            <a:off x="1828800" y="4004870"/>
            <a:ext cx="6400800" cy="1431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b="0" i="0" u="none" strike="noStrike" spc="-2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EDA </a:t>
            </a:r>
            <a:r>
              <a:rPr lang="ko-KR" altLang="en-US" sz="4800" b="0" i="0" u="none" strike="noStrike" spc="-2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학습 데이터 소개</a:t>
            </a:r>
            <a:endParaRPr lang="ko-KR" sz="4800" b="0" i="0" u="none" strike="noStrike" spc="-200" dirty="0">
              <a:solidFill>
                <a:srgbClr val="32394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557D400-16E0-7968-8935-E21F353DA39F}"/>
              </a:ext>
            </a:extLst>
          </p:cNvPr>
          <p:cNvSpPr txBox="1"/>
          <p:nvPr/>
        </p:nvSpPr>
        <p:spPr>
          <a:xfrm>
            <a:off x="16878300" y="9232900"/>
            <a:ext cx="381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23941"/>
                </a:solidFill>
                <a:latin typeface="S-Core Dream 5 Medium"/>
              </a:rPr>
              <a:t>02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6A77515-BCE7-E97E-84B1-4140A4E87FC0}"/>
              </a:ext>
            </a:extLst>
          </p:cNvPr>
          <p:cNvSpPr txBox="1"/>
          <p:nvPr/>
        </p:nvSpPr>
        <p:spPr>
          <a:xfrm>
            <a:off x="1066800" y="3766028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 dirty="0">
                <a:solidFill>
                  <a:srgbClr val="8BA1BD"/>
                </a:solidFill>
                <a:latin typeface="S-Core Dream 6 Bold"/>
              </a:rPr>
              <a:t>01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DC3FA6F-FF22-BFD8-32E6-3B44C7A2D6CD}"/>
              </a:ext>
            </a:extLst>
          </p:cNvPr>
          <p:cNvSpPr txBox="1"/>
          <p:nvPr/>
        </p:nvSpPr>
        <p:spPr>
          <a:xfrm>
            <a:off x="3396870" y="2001170"/>
            <a:ext cx="11722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1" i="0" u="none" strike="noStrike" spc="-4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수행 절차 및 방법</a:t>
            </a:r>
            <a:endParaRPr lang="en-US" sz="7200" b="1" i="0" u="none" strike="noStrike" spc="-4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DE547A9D-AF91-9204-D746-4EC3B1B2F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44" y="5695002"/>
            <a:ext cx="16217900" cy="12700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141AF341-B50D-6774-9D33-D4C16D1950FD}"/>
              </a:ext>
            </a:extLst>
          </p:cNvPr>
          <p:cNvSpPr txBox="1"/>
          <p:nvPr/>
        </p:nvSpPr>
        <p:spPr>
          <a:xfrm>
            <a:off x="1842244" y="5116085"/>
            <a:ext cx="8343140" cy="30074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spc="-200" dirty="0" err="1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머신러닝</a:t>
            </a:r>
            <a:r>
              <a:rPr lang="ko-KR" altLang="en-US" sz="4800" spc="-2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모델 학습 및 평가</a:t>
            </a:r>
            <a:endParaRPr lang="ko-KR" sz="4800" b="0" i="0" u="none" strike="noStrike" spc="-2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03802961-7FD4-7B98-8ABE-ED33EA168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140" y="1313938"/>
            <a:ext cx="1828800" cy="400049"/>
          </a:xfrm>
          <a:prstGeom prst="rect">
            <a:avLst/>
          </a:prstGeom>
        </p:spPr>
      </p:pic>
      <p:sp>
        <p:nvSpPr>
          <p:cNvPr id="22" name="TextBox 19">
            <a:extLst>
              <a:ext uri="{FF2B5EF4-FFF2-40B4-BE49-F238E27FC236}">
                <a16:creationId xmlns:a16="http://schemas.microsoft.com/office/drawing/2014/main" id="{80FED0F5-7888-004E-3EF6-C4061F8A72AF}"/>
              </a:ext>
            </a:extLst>
          </p:cNvPr>
          <p:cNvSpPr txBox="1"/>
          <p:nvPr/>
        </p:nvSpPr>
        <p:spPr>
          <a:xfrm>
            <a:off x="8458200" y="1352038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</a:t>
            </a:r>
            <a:r>
              <a:rPr lang="en-US" sz="2800" b="1" spc="-100" dirty="0">
                <a:solidFill>
                  <a:srgbClr val="ECECEC"/>
                </a:solidFill>
                <a:latin typeface="S-Core Dream 6 Bold"/>
              </a:rPr>
              <a:t>3</a:t>
            </a:r>
            <a:endParaRPr lang="en-US" sz="2800" b="1" i="0" u="none" strike="noStrike" spc="-100" dirty="0">
              <a:solidFill>
                <a:srgbClr val="ECECEC"/>
              </a:solidFill>
              <a:latin typeface="S-Core Dream 6 Bold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342F8A6A-5146-B4A2-DDBC-9EBC97043BAC}"/>
              </a:ext>
            </a:extLst>
          </p:cNvPr>
          <p:cNvSpPr txBox="1"/>
          <p:nvPr/>
        </p:nvSpPr>
        <p:spPr>
          <a:xfrm>
            <a:off x="1080244" y="4965981"/>
            <a:ext cx="635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800" b="0" i="0" u="none" strike="noStrike" spc="-100" dirty="0">
                <a:solidFill>
                  <a:srgbClr val="8BA1BD"/>
                </a:solidFill>
                <a:latin typeface="S-Core Dream 6 Bold"/>
              </a:rPr>
              <a:t>02</a:t>
            </a:r>
          </a:p>
        </p:txBody>
      </p:sp>
      <p:pic>
        <p:nvPicPr>
          <p:cNvPr id="9" name="Picture 4" descr="가로조합1">
            <a:extLst>
              <a:ext uri="{FF2B5EF4-FFF2-40B4-BE49-F238E27FC236}">
                <a16:creationId xmlns:a16="http://schemas.microsoft.com/office/drawing/2014/main" id="{8C347999-E26D-9E59-E38F-2E62771F0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1A9FDCC3-5039-935A-F6D1-9CD24ABC6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73" y="6743530"/>
            <a:ext cx="1480398" cy="129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파이썬(Python)이란?">
            <a:extLst>
              <a:ext uri="{FF2B5EF4-FFF2-40B4-BE49-F238E27FC236}">
                <a16:creationId xmlns:a16="http://schemas.microsoft.com/office/drawing/2014/main" id="{374A1F63-2C47-7B0F-B341-ED04B55FC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534" y="6751930"/>
            <a:ext cx="1483622" cy="149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1D07D5D-85BA-AAF4-D339-E48AF610B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1413" y="6460885"/>
            <a:ext cx="3063658" cy="1914240"/>
          </a:xfrm>
          <a:prstGeom prst="rect">
            <a:avLst/>
          </a:prstGeom>
        </p:spPr>
      </p:pic>
      <p:pic>
        <p:nvPicPr>
          <p:cNvPr id="1030" name="Picture 6" descr="Numpy 사용법">
            <a:extLst>
              <a:ext uri="{FF2B5EF4-FFF2-40B4-BE49-F238E27FC236}">
                <a16:creationId xmlns:a16="http://schemas.microsoft.com/office/drawing/2014/main" id="{2DD3A99E-A31B-DD3B-D102-A5ECE8569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204" y="6553434"/>
            <a:ext cx="1887235" cy="188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사이킷런(scikit-learn)으로 Perceptron 실습하기 - gaussian37">
            <a:extLst>
              <a:ext uri="{FF2B5EF4-FFF2-40B4-BE49-F238E27FC236}">
                <a16:creationId xmlns:a16="http://schemas.microsoft.com/office/drawing/2014/main" id="{104997CB-6F4D-2DC6-9EB3-022DAD2F0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8573" y="6751930"/>
            <a:ext cx="2460039" cy="133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9E1102-EF90-59F9-3D7A-06E4160A638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58000" b="1072"/>
          <a:stretch/>
        </p:blipFill>
        <p:spPr>
          <a:xfrm>
            <a:off x="15447413" y="6570066"/>
            <a:ext cx="2000250" cy="18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9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1100" y="4782889"/>
            <a:ext cx="279400" cy="279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44600" y="4846389"/>
            <a:ext cx="152400" cy="1524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051642" y="2550566"/>
            <a:ext cx="60960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6000" b="1" spc="-400" dirty="0">
                <a:solidFill>
                  <a:srgbClr val="323941"/>
                </a:solidFill>
                <a:latin typeface="S-Core Dream 3 Light"/>
                <a:ea typeface="S-Core Dream 3 Light"/>
              </a:rPr>
              <a:t>EDA</a:t>
            </a:r>
            <a:endParaRPr lang="ko-KR" sz="6000" b="1" i="0" u="none" strike="noStrike" spc="-400" dirty="0">
              <a:solidFill>
                <a:srgbClr val="323941"/>
              </a:solidFill>
              <a:ea typeface="S-Core Dream 3 Ligh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48874" y="4523459"/>
            <a:ext cx="6286500" cy="382044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8650"/>
              </a:lnSpc>
              <a:buFont typeface="Arial" panose="020B0604020202020204" pitchFamily="34" charset="0"/>
              <a:buChar char="•"/>
            </a:pPr>
            <a:r>
              <a:rPr lang="ko-KR" altLang="en-US" sz="3200" b="1" i="0" u="none" strike="noStrike" dirty="0" err="1">
                <a:solidFill>
                  <a:srgbClr val="323941"/>
                </a:solidFill>
                <a:ea typeface="S-Core Dream 3 Light"/>
              </a:rPr>
              <a:t>업비트</a:t>
            </a:r>
            <a:r>
              <a:rPr lang="ko-KR" altLang="en-US" sz="3200" b="1" i="0" u="none" strike="noStrike" dirty="0">
                <a:solidFill>
                  <a:srgbClr val="323941"/>
                </a:solidFill>
                <a:ea typeface="S-Core Dream 3 Light"/>
              </a:rPr>
              <a:t> </a:t>
            </a:r>
            <a:r>
              <a:rPr lang="en-US" altLang="ko-KR" sz="3200" b="1" i="0" u="none" strike="noStrike" dirty="0">
                <a:solidFill>
                  <a:srgbClr val="323941"/>
                </a:solidFill>
                <a:ea typeface="S-Core Dream 3 Light"/>
              </a:rPr>
              <a:t>API </a:t>
            </a:r>
          </a:p>
          <a:p>
            <a:pPr marL="342900" lvl="0" indent="-342900" algn="l">
              <a:lnSpc>
                <a:spcPct val="128650"/>
              </a:lnSpc>
              <a:buFont typeface="Arial" panose="020B0604020202020204" pitchFamily="34" charset="0"/>
              <a:buChar char="•"/>
            </a:pPr>
            <a:r>
              <a:rPr lang="en-US" altLang="ko-KR" sz="3200" b="1" dirty="0">
                <a:solidFill>
                  <a:srgbClr val="323941"/>
                </a:solidFill>
                <a:ea typeface="S-Core Dream 3 Light"/>
              </a:rPr>
              <a:t>2017-09-26 ~ 2024-12-11</a:t>
            </a:r>
            <a:endParaRPr lang="en-US" altLang="ko-KR" sz="3200" b="1" i="0" u="none" strike="noStrike" dirty="0">
              <a:solidFill>
                <a:srgbClr val="323941"/>
              </a:solidFill>
              <a:ea typeface="S-Core Dream 3 Light"/>
            </a:endParaRPr>
          </a:p>
          <a:p>
            <a:pPr marL="342900" lvl="0" indent="-342900" algn="l">
              <a:lnSpc>
                <a:spcPct val="12865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 err="1">
                <a:solidFill>
                  <a:srgbClr val="323941"/>
                </a:solidFill>
                <a:ea typeface="S-Core Dream 3 Light"/>
              </a:rPr>
              <a:t>일봉</a:t>
            </a:r>
            <a:r>
              <a:rPr lang="en-US" altLang="ko-KR" sz="3200" b="1" i="0" u="none" strike="noStrike" dirty="0">
                <a:solidFill>
                  <a:srgbClr val="323941"/>
                </a:solidFill>
                <a:ea typeface="S-Core Dream 3 Light"/>
              </a:rPr>
              <a:t> / 09</a:t>
            </a:r>
            <a:r>
              <a:rPr lang="ko-KR" altLang="en-US" sz="3200" b="1" dirty="0">
                <a:solidFill>
                  <a:srgbClr val="323941"/>
                </a:solidFill>
                <a:ea typeface="S-Core Dream 3 Light"/>
              </a:rPr>
              <a:t>시 기준</a:t>
            </a:r>
            <a:endParaRPr lang="en-US" altLang="ko-KR" sz="3200" b="1" i="0" u="none" strike="noStrike" dirty="0">
              <a:solidFill>
                <a:srgbClr val="323941"/>
              </a:solidFill>
              <a:ea typeface="S-Core Dream 3 Light"/>
            </a:endParaRPr>
          </a:p>
          <a:p>
            <a:pPr marL="342900" lvl="0" indent="-342900" algn="l">
              <a:lnSpc>
                <a:spcPct val="128650"/>
              </a:lnSpc>
              <a:buFont typeface="Arial" panose="020B0604020202020204" pitchFamily="34" charset="0"/>
              <a:buChar char="•"/>
            </a:pPr>
            <a:r>
              <a:rPr lang="ko-KR" altLang="en-US" sz="3200" b="1" i="0" u="none" strike="noStrike" dirty="0">
                <a:solidFill>
                  <a:srgbClr val="323941"/>
                </a:solidFill>
                <a:ea typeface="S-Core Dream 3 Light"/>
              </a:rPr>
              <a:t>컬럼 </a:t>
            </a:r>
            <a:r>
              <a:rPr lang="en-US" altLang="ko-KR" sz="3200" b="1" i="0" u="none" strike="noStrike" dirty="0">
                <a:solidFill>
                  <a:srgbClr val="323941"/>
                </a:solidFill>
                <a:ea typeface="S-Core Dream 3 Light"/>
              </a:rPr>
              <a:t>: </a:t>
            </a:r>
            <a:r>
              <a:rPr lang="ko-KR" altLang="en-US" sz="3200" b="1" i="0" u="none" strike="noStrike" dirty="0">
                <a:solidFill>
                  <a:srgbClr val="323941"/>
                </a:solidFill>
                <a:ea typeface="S-Core Dream 3 Light"/>
              </a:rPr>
              <a:t>날짜</a:t>
            </a:r>
            <a:r>
              <a:rPr lang="en-US" altLang="ko-KR" sz="3200" b="1" i="0" u="none" strike="noStrike" dirty="0">
                <a:solidFill>
                  <a:srgbClr val="323941"/>
                </a:solidFill>
                <a:ea typeface="S-Core Dream 3 Light"/>
              </a:rPr>
              <a:t>, </a:t>
            </a:r>
            <a:r>
              <a:rPr lang="ko-KR" altLang="en-US" sz="3200" b="1" i="0" u="none" strike="noStrike" dirty="0">
                <a:solidFill>
                  <a:srgbClr val="323941"/>
                </a:solidFill>
                <a:ea typeface="S-Core Dream 3 Light"/>
              </a:rPr>
              <a:t>시가</a:t>
            </a:r>
            <a:r>
              <a:rPr lang="en-US" altLang="ko-KR" sz="3200" b="1" i="0" u="none" strike="noStrike" dirty="0">
                <a:solidFill>
                  <a:srgbClr val="323941"/>
                </a:solidFill>
                <a:ea typeface="S-Core Dream 3 Light"/>
              </a:rPr>
              <a:t>, </a:t>
            </a:r>
            <a:r>
              <a:rPr lang="ko-KR" altLang="en-US" sz="3200" b="1" i="0" u="none" strike="noStrike" dirty="0">
                <a:solidFill>
                  <a:srgbClr val="323941"/>
                </a:solidFill>
                <a:ea typeface="S-Core Dream 3 Light"/>
              </a:rPr>
              <a:t>종가</a:t>
            </a:r>
            <a:r>
              <a:rPr lang="en-US" altLang="ko-KR" sz="3200" b="1" i="0" u="none" strike="noStrike" dirty="0">
                <a:solidFill>
                  <a:srgbClr val="323941"/>
                </a:solidFill>
                <a:ea typeface="S-Core Dream 3 Light"/>
              </a:rPr>
              <a:t>, </a:t>
            </a:r>
            <a:r>
              <a:rPr lang="ko-KR" altLang="en-US" sz="3200" b="1" i="0" u="none" strike="noStrike" dirty="0">
                <a:solidFill>
                  <a:srgbClr val="323941"/>
                </a:solidFill>
                <a:ea typeface="S-Core Dream 3 Light"/>
              </a:rPr>
              <a:t>최고가</a:t>
            </a:r>
            <a:r>
              <a:rPr lang="en-US" altLang="ko-KR" sz="3200" b="1" i="0" u="none" strike="noStrike" dirty="0">
                <a:solidFill>
                  <a:srgbClr val="323941"/>
                </a:solidFill>
                <a:ea typeface="S-Core Dream 3 Light"/>
              </a:rPr>
              <a:t>, </a:t>
            </a:r>
            <a:r>
              <a:rPr lang="ko-KR" altLang="en-US" sz="3200" b="1" i="0" u="none" strike="noStrike" dirty="0">
                <a:solidFill>
                  <a:srgbClr val="323941"/>
                </a:solidFill>
                <a:ea typeface="S-Core Dream 3 Light"/>
              </a:rPr>
              <a:t>최저가</a:t>
            </a:r>
            <a:r>
              <a:rPr lang="en-US" altLang="ko-KR" sz="3200" b="1" i="0" u="none" strike="noStrike" dirty="0">
                <a:solidFill>
                  <a:srgbClr val="323941"/>
                </a:solidFill>
                <a:ea typeface="S-Core Dream 3 Light"/>
              </a:rPr>
              <a:t>, </a:t>
            </a:r>
            <a:r>
              <a:rPr lang="ko-KR" altLang="en-US" sz="3200" b="1" i="0" u="none" strike="noStrike" dirty="0">
                <a:solidFill>
                  <a:srgbClr val="323941"/>
                </a:solidFill>
                <a:ea typeface="S-Core Dream 3 Light"/>
              </a:rPr>
              <a:t>거래량</a:t>
            </a:r>
            <a:r>
              <a:rPr lang="en-US" altLang="ko-KR" sz="3200" b="1" i="0" u="none" strike="noStrike" dirty="0">
                <a:solidFill>
                  <a:srgbClr val="323941"/>
                </a:solidFill>
                <a:ea typeface="S-Core Dream 3 Light"/>
              </a:rPr>
              <a:t>, </a:t>
            </a:r>
            <a:r>
              <a:rPr lang="ko-KR" altLang="en-US" sz="3200" b="1" i="0" u="none" strike="noStrike" dirty="0">
                <a:solidFill>
                  <a:srgbClr val="323941"/>
                </a:solidFill>
                <a:ea typeface="S-Core Dream 3 Light"/>
              </a:rPr>
              <a:t>거래 날짜</a:t>
            </a:r>
            <a:r>
              <a:rPr lang="en-US" altLang="ko-KR" sz="3200" b="1" i="0" u="none" strike="noStrike" dirty="0">
                <a:solidFill>
                  <a:srgbClr val="323941"/>
                </a:solidFill>
                <a:ea typeface="S-Core Dream 3 Light"/>
              </a:rPr>
              <a:t>, </a:t>
            </a:r>
            <a:r>
              <a:rPr lang="ko-KR" altLang="en-US" sz="3200" b="1" i="0" u="none" strike="noStrike" dirty="0">
                <a:solidFill>
                  <a:srgbClr val="323941"/>
                </a:solidFill>
                <a:ea typeface="S-Core Dream 3 Light"/>
              </a:rPr>
              <a:t>거래 시간</a:t>
            </a:r>
            <a:r>
              <a:rPr lang="en-US" altLang="ko-KR" sz="3200" b="1" i="0" u="none" strike="noStrike" dirty="0">
                <a:solidFill>
                  <a:srgbClr val="323941"/>
                </a:solidFill>
                <a:ea typeface="S-Core Dream 3 Light"/>
              </a:rPr>
              <a:t>, </a:t>
            </a:r>
            <a:r>
              <a:rPr lang="ko-KR" altLang="en-US" sz="3200" b="1" i="0" u="none" strike="noStrike" dirty="0">
                <a:solidFill>
                  <a:srgbClr val="323941"/>
                </a:solidFill>
                <a:ea typeface="S-Core Dream 3 Light"/>
              </a:rPr>
              <a:t>거래 발생 시점</a:t>
            </a:r>
            <a:endParaRPr lang="en-US" altLang="ko-KR" sz="3200" b="1" i="0" u="none" strike="noStrike" dirty="0">
              <a:solidFill>
                <a:srgbClr val="323941"/>
              </a:solidFill>
              <a:ea typeface="S-Core Dream 3 Light"/>
            </a:endParaRPr>
          </a:p>
          <a:p>
            <a:pPr lvl="0" algn="l">
              <a:lnSpc>
                <a:spcPct val="128650"/>
              </a:lnSpc>
            </a:pPr>
            <a:endParaRPr lang="en-US" altLang="ko-KR" sz="2000" b="0" i="0" u="none" strike="noStrike" dirty="0">
              <a:solidFill>
                <a:srgbClr val="323941"/>
              </a:solidFill>
              <a:ea typeface="S-Core Dream 3 Light"/>
            </a:endParaRPr>
          </a:p>
          <a:p>
            <a:pPr lvl="0" algn="l">
              <a:lnSpc>
                <a:spcPct val="128650"/>
              </a:lnSpc>
            </a:pPr>
            <a:endParaRPr lang="en-US" sz="2000" b="0" i="0" u="none" strike="noStrike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59F8DE22-DCDD-4239-919C-9012CF3C14EC}"/>
              </a:ext>
            </a:extLst>
          </p:cNvPr>
          <p:cNvSpPr txBox="1"/>
          <p:nvPr/>
        </p:nvSpPr>
        <p:spPr>
          <a:xfrm>
            <a:off x="1026242" y="3655466"/>
            <a:ext cx="6096000" cy="577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1" i="0" u="none" strike="noStrike" spc="-400" dirty="0">
                <a:solidFill>
                  <a:srgbClr val="323941"/>
                </a:solidFill>
                <a:latin typeface="S-Core Dream 3 Light"/>
                <a:ea typeface="S-Core Dream 3 Light"/>
              </a:rPr>
              <a:t> 데이터 </a:t>
            </a:r>
            <a:r>
              <a:rPr lang="ko-KR" altLang="en-US" sz="4000" b="1" spc="-400" dirty="0">
                <a:solidFill>
                  <a:srgbClr val="323941"/>
                </a:solidFill>
                <a:latin typeface="S-Core Dream 3 Light"/>
                <a:ea typeface="S-Core Dream 3 Light"/>
              </a:rPr>
              <a:t>확인</a:t>
            </a:r>
            <a:endParaRPr lang="ko-KR" sz="4000" b="1" i="0" u="none" strike="noStrike" spc="-400" dirty="0">
              <a:solidFill>
                <a:srgbClr val="323941"/>
              </a:solidFill>
              <a:ea typeface="S-Core Dream 3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5460F4-FB1D-05D2-0C32-C380242FB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503" y="2143468"/>
            <a:ext cx="2728831" cy="237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9">
            <a:extLst>
              <a:ext uri="{FF2B5EF4-FFF2-40B4-BE49-F238E27FC236}">
                <a16:creationId xmlns:a16="http://schemas.microsoft.com/office/drawing/2014/main" id="{7D91EFAA-F5FC-F994-DD61-E177764C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23737" y="3331991"/>
            <a:ext cx="279400" cy="279400"/>
          </a:xfrm>
          <a:prstGeom prst="rect">
            <a:avLst/>
          </a:prstGeom>
        </p:spPr>
      </p:pic>
      <p:pic>
        <p:nvPicPr>
          <p:cNvPr id="38" name="Picture 10">
            <a:extLst>
              <a:ext uri="{FF2B5EF4-FFF2-40B4-BE49-F238E27FC236}">
                <a16:creationId xmlns:a16="http://schemas.microsoft.com/office/drawing/2014/main" id="{78C2CAB5-4EE9-7918-68ED-CEE934E25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887237" y="3395491"/>
            <a:ext cx="152400" cy="152400"/>
          </a:xfrm>
          <a:prstGeom prst="rect">
            <a:avLst/>
          </a:prstGeom>
        </p:spPr>
      </p:pic>
      <p:pic>
        <p:nvPicPr>
          <p:cNvPr id="2" name="Picture 4" descr="가로조합1">
            <a:extLst>
              <a:ext uri="{FF2B5EF4-FFF2-40B4-BE49-F238E27FC236}">
                <a16:creationId xmlns:a16="http://schemas.microsoft.com/office/drawing/2014/main" id="{3AB36CDD-03CD-368D-9111-A7956113E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ECDDB19-BEA1-8CAA-C812-50C3A32B6D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456" y="2067762"/>
            <a:ext cx="1828800" cy="400049"/>
          </a:xfrm>
          <a:prstGeom prst="rect">
            <a:avLst/>
          </a:prstGeom>
        </p:spPr>
      </p:pic>
      <p:sp>
        <p:nvSpPr>
          <p:cNvPr id="6" name="TextBox 19">
            <a:extLst>
              <a:ext uri="{FF2B5EF4-FFF2-40B4-BE49-F238E27FC236}">
                <a16:creationId xmlns:a16="http://schemas.microsoft.com/office/drawing/2014/main" id="{AF6EA5E7-790F-D1E1-D558-322A63585395}"/>
              </a:ext>
            </a:extLst>
          </p:cNvPr>
          <p:cNvSpPr txBox="1"/>
          <p:nvPr/>
        </p:nvSpPr>
        <p:spPr>
          <a:xfrm>
            <a:off x="1084516" y="2105862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</a:t>
            </a:r>
            <a:r>
              <a:rPr lang="en-US" sz="2800" b="1" spc="-100" dirty="0">
                <a:solidFill>
                  <a:srgbClr val="ECECEC"/>
                </a:solidFill>
                <a:latin typeface="S-Core Dream 6 Bold"/>
              </a:rPr>
              <a:t>3</a:t>
            </a:r>
            <a:endParaRPr lang="en-US" sz="2800" b="1" i="0" u="none" strike="noStrike" spc="-100" dirty="0">
              <a:solidFill>
                <a:srgbClr val="ECECEC"/>
              </a:solidFill>
              <a:latin typeface="S-Core Dream 6 Bold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B8ED9F2-2DDF-EE7E-4BAF-7AC0AAB94BA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0705"/>
          <a:stretch/>
        </p:blipFill>
        <p:spPr>
          <a:xfrm>
            <a:off x="8321837" y="5628028"/>
            <a:ext cx="5562600" cy="1892389"/>
          </a:xfrm>
          <a:prstGeom prst="rect">
            <a:avLst/>
          </a:prstGeom>
        </p:spPr>
      </p:pic>
      <p:pic>
        <p:nvPicPr>
          <p:cNvPr id="3076" name="Picture 4" descr="SQLite은 언제 사용하면 좋을까?">
            <a:extLst>
              <a:ext uri="{FF2B5EF4-FFF2-40B4-BE49-F238E27FC236}">
                <a16:creationId xmlns:a16="http://schemas.microsoft.com/office/drawing/2014/main" id="{C8135F88-D6F6-8523-29C6-164D74668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5540" y="2105862"/>
            <a:ext cx="4727737" cy="223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D4BF10-A39F-2DC7-77A8-6084BDCBF6D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8758" t="1852"/>
          <a:stretch/>
        </p:blipFill>
        <p:spPr>
          <a:xfrm>
            <a:off x="11103137" y="7712918"/>
            <a:ext cx="6286500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D80DF-64AA-7442-3668-DC1BD4C24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356CAC0-CF56-ADBA-CAF3-8EA372846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0" y="749300"/>
            <a:ext cx="304800" cy="3048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8185FD38-1E06-AAA0-A588-C5BA2797FD3A}"/>
              </a:ext>
            </a:extLst>
          </p:cNvPr>
          <p:cNvSpPr txBox="1"/>
          <p:nvPr/>
        </p:nvSpPr>
        <p:spPr>
          <a:xfrm>
            <a:off x="986971" y="972592"/>
            <a:ext cx="60960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-40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S-Core Dream 3 Light"/>
                <a:ea typeface="S-Core Dream 3 Light"/>
                <a:cs typeface="+mn-cs"/>
              </a:rPr>
              <a:t>EDA</a:t>
            </a:r>
            <a:endParaRPr kumimoji="0" lang="ko-KR" altLang="en-US" sz="6000" b="1" i="0" u="none" strike="noStrike" kern="1200" cap="none" spc="-40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Calibri"/>
              <a:ea typeface="S-Core Dream 3 Light"/>
              <a:cs typeface="+mn-cs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18BD0F64-26FE-DFC8-2FB2-94EA92F2297F}"/>
              </a:ext>
            </a:extLst>
          </p:cNvPr>
          <p:cNvSpPr txBox="1"/>
          <p:nvPr/>
        </p:nvSpPr>
        <p:spPr>
          <a:xfrm>
            <a:off x="952558" y="1988592"/>
            <a:ext cx="6096000" cy="577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40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S-Core Dream 3 Light"/>
                <a:ea typeface="S-Core Dream 3 Light"/>
                <a:cs typeface="+mn-cs"/>
              </a:rPr>
              <a:t>데이터 소개</a:t>
            </a:r>
            <a:endParaRPr kumimoji="0" lang="ko-KR" altLang="en-US" sz="4000" b="1" i="0" u="none" strike="noStrike" kern="1200" cap="none" spc="-40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Calibri"/>
              <a:ea typeface="S-Core Dream 3 Light"/>
              <a:cs typeface="+mn-cs"/>
            </a:endParaRPr>
          </a:p>
        </p:txBody>
      </p:sp>
      <p:pic>
        <p:nvPicPr>
          <p:cNvPr id="3" name="Picture 4" descr="가로조합1">
            <a:extLst>
              <a:ext uri="{FF2B5EF4-FFF2-40B4-BE49-F238E27FC236}">
                <a16:creationId xmlns:a16="http://schemas.microsoft.com/office/drawing/2014/main" id="{C7EFA8F0-D828-7467-22C0-7DD69C439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606A3256-69A9-8680-E600-DA55F1B09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657" y="308914"/>
            <a:ext cx="1828800" cy="400049"/>
          </a:xfrm>
          <a:prstGeom prst="rect">
            <a:avLst/>
          </a:prstGeom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2655B9B2-F46E-D2F9-BCBB-B44839BEB391}"/>
              </a:ext>
            </a:extLst>
          </p:cNvPr>
          <p:cNvSpPr txBox="1"/>
          <p:nvPr/>
        </p:nvSpPr>
        <p:spPr>
          <a:xfrm>
            <a:off x="1991717" y="347014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3</a:t>
            </a:r>
          </a:p>
        </p:txBody>
      </p:sp>
      <p:sp>
        <p:nvSpPr>
          <p:cNvPr id="8" name="TextBox 22">
            <a:extLst>
              <a:ext uri="{FF2B5EF4-FFF2-40B4-BE49-F238E27FC236}">
                <a16:creationId xmlns:a16="http://schemas.microsoft.com/office/drawing/2014/main" id="{F1B10831-98DA-8B11-08FC-80FC136AEDB8}"/>
              </a:ext>
            </a:extLst>
          </p:cNvPr>
          <p:cNvSpPr txBox="1"/>
          <p:nvPr/>
        </p:nvSpPr>
        <p:spPr>
          <a:xfrm>
            <a:off x="13639800" y="5119255"/>
            <a:ext cx="5715000" cy="138112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데이터 개수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: 2626</a:t>
            </a:r>
          </a:p>
          <a:p>
            <a:pPr marL="342900" marR="0" lvl="0" indent="-34290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3200" b="1" dirty="0" err="1">
                <a:solidFill>
                  <a:srgbClr val="323941"/>
                </a:solidFill>
                <a:highlight>
                  <a:srgbClr val="FFFF00"/>
                </a:highlight>
                <a:latin typeface="Calibri"/>
                <a:ea typeface="S-Core Dream 3 Light"/>
              </a:rPr>
              <a:t>결측치</a:t>
            </a:r>
            <a:r>
              <a:rPr lang="ko-KR" altLang="en-US" sz="3200" b="1" dirty="0">
                <a:solidFill>
                  <a:srgbClr val="323941"/>
                </a:solidFill>
                <a:highlight>
                  <a:srgbClr val="FFFF00"/>
                </a:highlight>
                <a:latin typeface="Calibri"/>
                <a:ea typeface="S-Core Dream 3 Light"/>
              </a:rPr>
              <a:t> 없음</a:t>
            </a:r>
            <a:endParaRPr kumimoji="0" lang="en-US" altLang="ko-KR" sz="3200" b="1" i="0" u="none" strike="noStrike" kern="1200" cap="none" spc="0" normalizeH="0" baseline="0" noProof="0" dirty="0">
              <a:ln>
                <a:noFill/>
              </a:ln>
              <a:solidFill>
                <a:srgbClr val="323941"/>
              </a:solidFill>
              <a:effectLst/>
              <a:highlight>
                <a:srgbClr val="FFFF00"/>
              </a:highlight>
              <a:uLnTx/>
              <a:uFillTx/>
              <a:latin typeface="Calibri"/>
              <a:ea typeface="S-Core Dream 3 Light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9D5BEC-0F55-C8FB-FAB6-74A99F6EE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566442"/>
            <a:ext cx="12573000" cy="714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9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FC943-2061-668D-ED59-4C69077A4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>
            <a:extLst>
              <a:ext uri="{FF2B5EF4-FFF2-40B4-BE49-F238E27FC236}">
                <a16:creationId xmlns:a16="http://schemas.microsoft.com/office/drawing/2014/main" id="{7684C00F-E5B6-D255-80AD-767730CF58F1}"/>
              </a:ext>
            </a:extLst>
          </p:cNvPr>
          <p:cNvSpPr txBox="1"/>
          <p:nvPr/>
        </p:nvSpPr>
        <p:spPr>
          <a:xfrm>
            <a:off x="1110126" y="1854404"/>
            <a:ext cx="60960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-40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S-Core Dream 3 Light"/>
                <a:ea typeface="S-Core Dream 3 Light"/>
                <a:cs typeface="+mn-cs"/>
              </a:rPr>
              <a:t>EDA</a:t>
            </a:r>
            <a:endParaRPr kumimoji="0" lang="ko-KR" altLang="en-US" sz="6000" b="1" i="0" u="none" strike="noStrike" kern="1200" cap="none" spc="-40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Calibri"/>
              <a:ea typeface="S-Core Dream 3 Light"/>
              <a:cs typeface="+mn-cs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88A2E3BE-085A-ADAF-67B1-FA46B57F2BE4}"/>
              </a:ext>
            </a:extLst>
          </p:cNvPr>
          <p:cNvSpPr txBox="1"/>
          <p:nvPr/>
        </p:nvSpPr>
        <p:spPr>
          <a:xfrm>
            <a:off x="1084726" y="2959304"/>
            <a:ext cx="9641758" cy="8887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40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S-Core Dream 3 Light"/>
                <a:ea typeface="S-Core Dream 3 Light"/>
                <a:cs typeface="+mn-cs"/>
              </a:rPr>
              <a:t>데이터 소개</a:t>
            </a:r>
            <a:endParaRPr kumimoji="0" lang="en-US" altLang="ko-KR" sz="4000" b="1" i="0" u="none" strike="noStrike" kern="1200" cap="none" spc="-40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S-Core Dream 3 Light"/>
              <a:ea typeface="S-Core Dream 3 Light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spc="-400" dirty="0">
                <a:solidFill>
                  <a:srgbClr val="323941"/>
                </a:solidFill>
                <a:latin typeface="S-Core Dream 3 Light"/>
                <a:ea typeface="S-Core Dream 3 Light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4000" b="1" spc="-400" dirty="0">
              <a:solidFill>
                <a:srgbClr val="323941"/>
              </a:solidFill>
              <a:latin typeface="S-Core Dream 3 Light"/>
              <a:ea typeface="S-Core Dream 3 Light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4000" b="1" spc="-400" dirty="0">
              <a:solidFill>
                <a:srgbClr val="323941"/>
              </a:solidFill>
              <a:latin typeface="S-Core Dream 3 Light"/>
              <a:ea typeface="S-Core Dream 3 Light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4000" b="1" i="1" spc="-400" dirty="0">
              <a:solidFill>
                <a:srgbClr val="323941"/>
              </a:solidFill>
              <a:latin typeface="S-Core Dream 3 Light"/>
              <a:ea typeface="S-Core Dream 3 Light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000" b="1" i="0" u="none" strike="noStrike" kern="1200" cap="none" spc="-40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Calibri"/>
              <a:ea typeface="S-Core Dream 3 Light"/>
              <a:cs typeface="+mn-cs"/>
            </a:endParaRPr>
          </a:p>
        </p:txBody>
      </p:sp>
      <p:pic>
        <p:nvPicPr>
          <p:cNvPr id="2" name="Picture 4" descr="가로조합1">
            <a:extLst>
              <a:ext uri="{FF2B5EF4-FFF2-40B4-BE49-F238E27FC236}">
                <a16:creationId xmlns:a16="http://schemas.microsoft.com/office/drawing/2014/main" id="{0FE721CE-5BC1-7B28-F78B-4CD5B2B4D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7DA6517-D7CE-3A8A-C5F3-9CF0FABA7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940" y="1371600"/>
            <a:ext cx="1828800" cy="400049"/>
          </a:xfrm>
          <a:prstGeom prst="rect">
            <a:avLst/>
          </a:prstGeom>
        </p:spPr>
      </p:pic>
      <p:sp>
        <p:nvSpPr>
          <p:cNvPr id="6" name="TextBox 19">
            <a:extLst>
              <a:ext uri="{FF2B5EF4-FFF2-40B4-BE49-F238E27FC236}">
                <a16:creationId xmlns:a16="http://schemas.microsoft.com/office/drawing/2014/main" id="{0206D184-6A46-222C-ED8D-60DE7ECB8BE5}"/>
              </a:ext>
            </a:extLst>
          </p:cNvPr>
          <p:cNvSpPr txBox="1"/>
          <p:nvPr/>
        </p:nvSpPr>
        <p:spPr>
          <a:xfrm>
            <a:off x="1143000" y="1409700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00" normalizeH="0" baseline="0" noProof="0" dirty="0">
                <a:ln>
                  <a:noFill/>
                </a:ln>
                <a:solidFill>
                  <a:srgbClr val="ECECEC"/>
                </a:solidFill>
                <a:effectLst/>
                <a:uLnTx/>
                <a:uFillTx/>
                <a:latin typeface="S-Core Dream 6 Bold"/>
                <a:ea typeface="+mn-ea"/>
                <a:cs typeface="+mn-cs"/>
              </a:rPr>
              <a:t>CHAPTER 3</a:t>
            </a: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C29738BE-3AE5-3B5F-2EE9-869C0C232BEA}"/>
              </a:ext>
            </a:extLst>
          </p:cNvPr>
          <p:cNvSpPr txBox="1"/>
          <p:nvPr/>
        </p:nvSpPr>
        <p:spPr>
          <a:xfrm>
            <a:off x="1110126" y="3948559"/>
            <a:ext cx="4858874" cy="6220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71500" marR="0" lvl="0" indent="-5715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4000" b="1" spc="-400" dirty="0" err="1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일봉을</a:t>
            </a:r>
            <a:r>
              <a:rPr lang="ko-KR" altLang="en-US" sz="4000" b="1" spc="-4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선택한 이유</a:t>
            </a:r>
            <a:endParaRPr lang="en-US" altLang="ko-KR" sz="4000" b="1" spc="-4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000" b="1" spc="-4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4000" b="1" spc="-4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4000" b="1" i="0" u="none" strike="noStrike" kern="1200" cap="none" spc="-40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B6CE6DC5-E16F-5A48-0C27-D70DF57656D7}"/>
              </a:ext>
            </a:extLst>
          </p:cNvPr>
          <p:cNvSpPr txBox="1"/>
          <p:nvPr/>
        </p:nvSpPr>
        <p:spPr>
          <a:xfrm>
            <a:off x="1143000" y="6134100"/>
            <a:ext cx="6306674" cy="62209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571500" marR="0" lvl="0" indent="-5715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4000" b="1" spc="-4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09</a:t>
            </a:r>
            <a:r>
              <a:rPr lang="ko-KR" altLang="en-US" sz="4000" b="1" spc="-4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시가 기준이 되는 이유</a:t>
            </a:r>
            <a:r>
              <a:rPr lang="en-US" altLang="ko-KR" sz="4000" b="1" spc="-4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	</a:t>
            </a:r>
          </a:p>
          <a:p>
            <a:pPr marR="0" lvl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4000" b="1" spc="-4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4000" b="1" spc="-4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4000" b="1" spc="-4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4000" b="1" i="0" u="none" strike="noStrike" kern="1200" cap="none" spc="-40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738AAAC-A3BE-7F78-4ADB-0657EB6C7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87400" y="4686300"/>
            <a:ext cx="4371975" cy="5305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BDE6D49-56E9-29B9-2FF8-E7851B7672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1412" y="605518"/>
            <a:ext cx="4371975" cy="50768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425F61-F3AC-F9C2-D58F-28C23724A676}"/>
              </a:ext>
            </a:extLst>
          </p:cNvPr>
          <p:cNvSpPr/>
          <p:nvPr/>
        </p:nvSpPr>
        <p:spPr>
          <a:xfrm>
            <a:off x="11301412" y="5143500"/>
            <a:ext cx="4361115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17">
            <a:extLst>
              <a:ext uri="{FF2B5EF4-FFF2-40B4-BE49-F238E27FC236}">
                <a16:creationId xmlns:a16="http://schemas.microsoft.com/office/drawing/2014/main" id="{8C0C7CF3-ECC4-1036-4DB3-1FE97B5C3616}"/>
              </a:ext>
            </a:extLst>
          </p:cNvPr>
          <p:cNvSpPr txBox="1"/>
          <p:nvPr/>
        </p:nvSpPr>
        <p:spPr>
          <a:xfrm>
            <a:off x="1648795" y="4743488"/>
            <a:ext cx="9641757" cy="58453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R="0" lvl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4000" spc="-4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4000" spc="-4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그래프 시각화의 어려움</a:t>
            </a:r>
            <a:r>
              <a:rPr lang="en-US" altLang="ko-KR" sz="4000" spc="-4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 </a:t>
            </a:r>
            <a:r>
              <a:rPr lang="ko-KR" altLang="en-US" sz="4000" spc="-4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모델 적용 어려움</a:t>
            </a:r>
            <a:endParaRPr lang="en-US" altLang="ko-KR" sz="4000" spc="-4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4000" spc="-4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4000" i="0" u="none" strike="noStrike" kern="1200" cap="none" spc="-40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id="{E878DDBC-AE56-660D-4C85-0B5E2F5E2279}"/>
              </a:ext>
            </a:extLst>
          </p:cNvPr>
          <p:cNvSpPr txBox="1"/>
          <p:nvPr/>
        </p:nvSpPr>
        <p:spPr>
          <a:xfrm>
            <a:off x="1572596" y="6850459"/>
            <a:ext cx="9077690" cy="83469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R="0" lvl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4000" spc="-4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 success(</a:t>
            </a:r>
            <a:r>
              <a:rPr lang="ko-KR" altLang="en-US" sz="4000" spc="-4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돌파 성공률</a:t>
            </a:r>
            <a:r>
              <a:rPr lang="en-US" altLang="ko-KR" sz="4000" spc="-4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r>
              <a:rPr lang="ko-KR" altLang="en-US" sz="4000" spc="-4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  제일 높은 시간</a:t>
            </a:r>
            <a:endParaRPr lang="en-US" altLang="ko-KR" sz="4000" spc="-4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4000" spc="-4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571500" marR="0" lvl="0" indent="-5715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4000" i="0" u="none" strike="noStrike" kern="1200" cap="none" spc="-40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338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227FB-3DFF-03CB-AE5A-3462E4363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>
            <a:extLst>
              <a:ext uri="{FF2B5EF4-FFF2-40B4-BE49-F238E27FC236}">
                <a16:creationId xmlns:a16="http://schemas.microsoft.com/office/drawing/2014/main" id="{7331B426-FCC2-31AE-69A0-3E2A685A7D91}"/>
              </a:ext>
            </a:extLst>
          </p:cNvPr>
          <p:cNvSpPr txBox="1"/>
          <p:nvPr/>
        </p:nvSpPr>
        <p:spPr>
          <a:xfrm>
            <a:off x="986971" y="972592"/>
            <a:ext cx="60960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-40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S-Core Dream 3 Light"/>
                <a:ea typeface="S-Core Dream 3 Light"/>
                <a:cs typeface="+mn-cs"/>
              </a:rPr>
              <a:t>EDA</a:t>
            </a:r>
            <a:endParaRPr kumimoji="0" lang="ko-KR" altLang="en-US" sz="6000" b="1" i="0" u="none" strike="noStrike" kern="1200" cap="none" spc="-40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Calibri"/>
              <a:ea typeface="S-Core Dream 3 Light"/>
              <a:cs typeface="+mn-cs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91D548F8-A53F-705B-AB06-804C3BB3620F}"/>
              </a:ext>
            </a:extLst>
          </p:cNvPr>
          <p:cNvSpPr txBox="1"/>
          <p:nvPr/>
        </p:nvSpPr>
        <p:spPr>
          <a:xfrm>
            <a:off x="952558" y="1988592"/>
            <a:ext cx="6096000" cy="577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40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S-Core Dream 3 Light"/>
                <a:ea typeface="S-Core Dream 3 Light"/>
                <a:cs typeface="+mn-cs"/>
              </a:rPr>
              <a:t>컬럼에 대한 설명</a:t>
            </a:r>
            <a:endParaRPr kumimoji="0" lang="ko-KR" altLang="en-US" sz="4000" b="1" i="0" u="none" strike="noStrike" kern="1200" cap="none" spc="-40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Calibri"/>
              <a:ea typeface="S-Core Dream 3 Light"/>
              <a:cs typeface="+mn-cs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8136977-90D9-31DC-53DD-9326BB48642C}"/>
              </a:ext>
            </a:extLst>
          </p:cNvPr>
          <p:cNvSpPr txBox="1"/>
          <p:nvPr/>
        </p:nvSpPr>
        <p:spPr>
          <a:xfrm>
            <a:off x="938044" y="5014942"/>
            <a:ext cx="16206956" cy="492504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800" b="1" dirty="0" err="1">
                <a:solidFill>
                  <a:srgbClr val="323941"/>
                </a:solidFill>
                <a:latin typeface="Calibri"/>
                <a:ea typeface="S-Core Dream 3 Light"/>
              </a:rPr>
              <a:t>opening_price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: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시가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, </a:t>
            </a:r>
            <a:r>
              <a:rPr lang="ko-KR" altLang="en-US" sz="2800" b="1" dirty="0"/>
              <a:t>거래가 시작될 때의 가격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Calibri"/>
              <a:ea typeface="S-Core Dream 3 Light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800" b="1" dirty="0" err="1">
                <a:solidFill>
                  <a:srgbClr val="323941"/>
                </a:solidFill>
                <a:latin typeface="Calibri"/>
                <a:ea typeface="S-Core Dream 3 Light"/>
              </a:rPr>
              <a:t>high_price</a:t>
            </a:r>
            <a:r>
              <a:rPr lang="en-US" altLang="ko-KR" sz="2800" b="1" dirty="0">
                <a:solidFill>
                  <a:srgbClr val="323941"/>
                </a:solidFill>
                <a:latin typeface="Calibri"/>
                <a:ea typeface="S-Core Dream 3 Light"/>
              </a:rPr>
              <a:t>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: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최고가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, </a:t>
            </a:r>
            <a:r>
              <a:rPr lang="ko-KR" altLang="en-US" sz="2800" b="1" dirty="0"/>
              <a:t>해당 기간 동안 기록된 가장 높은 가격</a:t>
            </a:r>
            <a:r>
              <a:rPr lang="en-US" altLang="ko-KR" sz="2800" b="1" dirty="0"/>
              <a:t>.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Calibri"/>
              <a:ea typeface="S-Core Dream 3 Light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800" b="1" dirty="0" err="1">
                <a:solidFill>
                  <a:srgbClr val="323941"/>
                </a:solidFill>
                <a:latin typeface="Calibri"/>
                <a:ea typeface="S-Core Dream 3 Light"/>
              </a:rPr>
              <a:t>low_price</a:t>
            </a:r>
            <a:r>
              <a:rPr lang="en-US" altLang="ko-KR" sz="2800" b="1" dirty="0">
                <a:solidFill>
                  <a:srgbClr val="323941"/>
                </a:solidFill>
                <a:latin typeface="Calibri"/>
                <a:ea typeface="S-Core Dream 3 Light"/>
              </a:rPr>
              <a:t> : </a:t>
            </a:r>
            <a:r>
              <a:rPr lang="ko-KR" altLang="en-US" sz="2800" b="1" dirty="0">
                <a:solidFill>
                  <a:srgbClr val="323941"/>
                </a:solidFill>
                <a:latin typeface="Calibri"/>
                <a:ea typeface="S-Core Dream 3 Light"/>
              </a:rPr>
              <a:t>최저가</a:t>
            </a:r>
            <a:r>
              <a:rPr lang="en-US" altLang="ko-KR" sz="2800" b="1" dirty="0">
                <a:solidFill>
                  <a:srgbClr val="323941"/>
                </a:solidFill>
                <a:latin typeface="Calibri"/>
                <a:ea typeface="S-Core Dream 3 Light"/>
              </a:rPr>
              <a:t>, </a:t>
            </a:r>
            <a:r>
              <a:rPr lang="ko-KR" altLang="en-US" sz="2800" b="1" dirty="0"/>
              <a:t>해당 기간 동안 기록된 가장 낮은 가격</a:t>
            </a:r>
            <a:r>
              <a:rPr lang="en-US" altLang="ko-KR" sz="2800" b="1" dirty="0"/>
              <a:t>.</a:t>
            </a:r>
            <a:endParaRPr lang="en-US" altLang="ko-KR" sz="2800" b="1" dirty="0">
              <a:solidFill>
                <a:srgbClr val="323941"/>
              </a:solidFill>
              <a:latin typeface="Calibri"/>
              <a:ea typeface="S-Core Dream 3 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800" b="1" dirty="0" err="1">
                <a:solidFill>
                  <a:srgbClr val="323941"/>
                </a:solidFill>
                <a:latin typeface="Calibri"/>
                <a:ea typeface="S-Core Dream 3 Light"/>
              </a:rPr>
              <a:t>trade_price</a:t>
            </a:r>
            <a:r>
              <a:rPr lang="en-US" altLang="ko-KR" sz="2800" b="1" dirty="0">
                <a:solidFill>
                  <a:srgbClr val="323941"/>
                </a:solidFill>
                <a:latin typeface="Calibri"/>
                <a:ea typeface="S-Core Dream 3 Light"/>
              </a:rPr>
              <a:t> : </a:t>
            </a:r>
            <a:r>
              <a:rPr lang="ko-KR" altLang="en-US" sz="2800" b="1" dirty="0">
                <a:solidFill>
                  <a:srgbClr val="323941"/>
                </a:solidFill>
                <a:latin typeface="Calibri"/>
                <a:ea typeface="S-Core Dream 3 Light"/>
              </a:rPr>
              <a:t>종가</a:t>
            </a:r>
            <a:r>
              <a:rPr lang="en-US" altLang="ko-KR" sz="2800" b="1" dirty="0">
                <a:solidFill>
                  <a:srgbClr val="323941"/>
                </a:solidFill>
                <a:latin typeface="Calibri"/>
                <a:ea typeface="S-Core Dream 3 Light"/>
              </a:rPr>
              <a:t>, </a:t>
            </a:r>
            <a:r>
              <a:rPr lang="ko-KR" altLang="en-US" sz="2800" b="1" dirty="0"/>
              <a:t>거래가 종료된 시점의 가격</a:t>
            </a:r>
            <a:endParaRPr lang="en-US" altLang="ko-KR" sz="2800" b="1" dirty="0">
              <a:solidFill>
                <a:srgbClr val="323941"/>
              </a:solidFill>
              <a:latin typeface="Calibri"/>
              <a:ea typeface="S-Core Dream 3 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800" b="1" dirty="0" err="1">
                <a:solidFill>
                  <a:srgbClr val="323941"/>
                </a:solidFill>
                <a:latin typeface="Calibri"/>
                <a:ea typeface="S-Core Dream 3 Light"/>
              </a:rPr>
              <a:t>trade_volume</a:t>
            </a:r>
            <a:r>
              <a:rPr lang="en-US" altLang="ko-KR" sz="2800" b="1" dirty="0">
                <a:solidFill>
                  <a:srgbClr val="323941"/>
                </a:solidFill>
                <a:latin typeface="Calibri"/>
                <a:ea typeface="S-Core Dream 3 Light"/>
              </a:rPr>
              <a:t> : </a:t>
            </a:r>
            <a:r>
              <a:rPr lang="ko-KR" altLang="en-US" sz="2800" b="1" dirty="0">
                <a:solidFill>
                  <a:srgbClr val="323941"/>
                </a:solidFill>
                <a:latin typeface="Calibri"/>
                <a:ea typeface="S-Core Dream 3 Light"/>
              </a:rPr>
              <a:t>거래량</a:t>
            </a:r>
            <a:r>
              <a:rPr lang="en-US" altLang="ko-KR" sz="2800" b="1" dirty="0">
                <a:solidFill>
                  <a:srgbClr val="323941"/>
                </a:solidFill>
                <a:latin typeface="Calibri"/>
                <a:ea typeface="S-Core Dream 3 Light"/>
              </a:rPr>
              <a:t>, </a:t>
            </a:r>
            <a:r>
              <a:rPr lang="ko-KR" altLang="en-US" sz="2800" b="1" dirty="0"/>
              <a:t>해당 기간 동안 거래된 총 거래량</a:t>
            </a:r>
            <a:r>
              <a:rPr lang="en-US" altLang="ko-KR" sz="2800" b="1" dirty="0"/>
              <a:t>(</a:t>
            </a:r>
            <a:r>
              <a:rPr lang="ko-KR" altLang="en-US" sz="2800" b="1" dirty="0" err="1"/>
              <a:t>비트코인의</a:t>
            </a:r>
            <a:r>
              <a:rPr lang="ko-KR" altLang="en-US" sz="2800" b="1" dirty="0"/>
              <a:t> 개수</a:t>
            </a:r>
            <a:r>
              <a:rPr lang="en-US" altLang="ko-KR" sz="2800" b="1" dirty="0"/>
              <a:t>).</a:t>
            </a:r>
            <a:endParaRPr lang="en-US" altLang="ko-KR" sz="2800" b="1" dirty="0">
              <a:solidFill>
                <a:srgbClr val="323941"/>
              </a:solidFill>
              <a:latin typeface="Calibri"/>
              <a:ea typeface="S-Core Dream 3 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800" b="1" dirty="0" err="1">
                <a:solidFill>
                  <a:srgbClr val="323941"/>
                </a:solidFill>
                <a:latin typeface="Calibri"/>
                <a:ea typeface="S-Core Dream 3 Light"/>
              </a:rPr>
              <a:t>trade_date</a:t>
            </a:r>
            <a:r>
              <a:rPr lang="en-US" altLang="ko-KR" sz="2800" b="1" dirty="0">
                <a:solidFill>
                  <a:srgbClr val="323941"/>
                </a:solidFill>
                <a:latin typeface="Calibri"/>
                <a:ea typeface="S-Core Dream 3 Light"/>
              </a:rPr>
              <a:t> : </a:t>
            </a:r>
            <a:r>
              <a:rPr lang="ko-KR" altLang="en-US" sz="2800" b="1" dirty="0">
                <a:solidFill>
                  <a:srgbClr val="323941"/>
                </a:solidFill>
                <a:latin typeface="Calibri"/>
                <a:ea typeface="S-Core Dream 3 Light"/>
              </a:rPr>
              <a:t>거래 발생 날짜</a:t>
            </a:r>
            <a:endParaRPr lang="en-US" altLang="ko-KR" sz="2800" b="1" dirty="0">
              <a:solidFill>
                <a:srgbClr val="323941"/>
              </a:solidFill>
              <a:latin typeface="Calibri"/>
              <a:ea typeface="S-Core Dream 3 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800" b="1" dirty="0" err="1">
                <a:solidFill>
                  <a:srgbClr val="323941"/>
                </a:solidFill>
                <a:latin typeface="Calibri"/>
                <a:ea typeface="S-Core Dream 3 Light"/>
              </a:rPr>
              <a:t>trade_time</a:t>
            </a:r>
            <a:r>
              <a:rPr lang="en-US" altLang="ko-KR" sz="2800" b="1" dirty="0">
                <a:solidFill>
                  <a:srgbClr val="323941"/>
                </a:solidFill>
                <a:latin typeface="Calibri"/>
                <a:ea typeface="S-Core Dream 3 Light"/>
              </a:rPr>
              <a:t> : </a:t>
            </a:r>
            <a:r>
              <a:rPr lang="ko-KR" altLang="en-US" sz="2800" b="1" dirty="0">
                <a:solidFill>
                  <a:srgbClr val="323941"/>
                </a:solidFill>
                <a:latin typeface="Calibri"/>
                <a:ea typeface="S-Core Dream 3 Light"/>
              </a:rPr>
              <a:t>거래 발생 시간</a:t>
            </a:r>
            <a:r>
              <a:rPr lang="en-US" altLang="ko-KR" sz="2800" b="1" dirty="0">
                <a:solidFill>
                  <a:srgbClr val="323941"/>
                </a:solidFill>
                <a:latin typeface="Calibri"/>
                <a:ea typeface="S-Core Dream 3 Light"/>
              </a:rPr>
              <a:t>,</a:t>
            </a:r>
          </a:p>
          <a:p>
            <a:pPr marL="342900" marR="0" lvl="0" indent="-34290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800" b="1" dirty="0" err="1">
                <a:solidFill>
                  <a:srgbClr val="323941"/>
                </a:solidFill>
                <a:latin typeface="Calibri"/>
                <a:ea typeface="S-Core Dream 3 Light"/>
              </a:rPr>
              <a:t>trade_timestamp</a:t>
            </a:r>
            <a:r>
              <a:rPr lang="en-US" altLang="ko-KR" sz="2800" b="1" dirty="0">
                <a:solidFill>
                  <a:srgbClr val="323941"/>
                </a:solidFill>
                <a:latin typeface="Calibri"/>
                <a:ea typeface="S-Core Dream 3 Light"/>
              </a:rPr>
              <a:t> : </a:t>
            </a:r>
            <a:r>
              <a:rPr lang="ko-KR" altLang="en-US" sz="2800" b="1" dirty="0">
                <a:solidFill>
                  <a:srgbClr val="323941"/>
                </a:solidFill>
                <a:latin typeface="Calibri"/>
                <a:ea typeface="S-Core Dream 3 Light"/>
              </a:rPr>
              <a:t>거래 발생 시점</a:t>
            </a:r>
            <a:r>
              <a:rPr lang="en-US" altLang="ko-KR" sz="2800" b="1" dirty="0">
                <a:solidFill>
                  <a:srgbClr val="323941"/>
                </a:solidFill>
                <a:latin typeface="Calibri"/>
                <a:ea typeface="S-Core Dream 3 Light"/>
              </a:rPr>
              <a:t>, </a:t>
            </a:r>
            <a:r>
              <a:rPr lang="ko-KR" altLang="en-US" sz="2800" b="1" dirty="0"/>
              <a:t>거래가 발생한 시점을 </a:t>
            </a:r>
            <a:r>
              <a:rPr lang="ko-KR" altLang="en-US" sz="2800" b="1" dirty="0" err="1"/>
              <a:t>밀리초</a:t>
            </a:r>
            <a:r>
              <a:rPr lang="ko-KR" altLang="en-US" sz="2800" b="1" dirty="0"/>
              <a:t> 단위로 기록한 </a:t>
            </a:r>
            <a:r>
              <a:rPr lang="en-US" altLang="ko-KR" sz="2800" b="1" dirty="0"/>
              <a:t>Unix </a:t>
            </a:r>
            <a:r>
              <a:rPr lang="ko-KR" altLang="en-US" sz="2800" b="1" dirty="0"/>
              <a:t>타임스탬프</a:t>
            </a:r>
            <a:r>
              <a:rPr lang="en-US" altLang="ko-KR" sz="2800" b="1" dirty="0"/>
              <a:t>.</a:t>
            </a:r>
            <a:endParaRPr lang="en-US" altLang="ko-KR" sz="2800" b="1" dirty="0">
              <a:solidFill>
                <a:srgbClr val="323941"/>
              </a:solidFill>
              <a:latin typeface="Calibri"/>
              <a:ea typeface="S-Core Dream 3 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3200" b="1" dirty="0">
              <a:solidFill>
                <a:srgbClr val="323941"/>
              </a:solidFill>
              <a:latin typeface="Calibri"/>
              <a:ea typeface="S-Core Dream 3 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Calibri"/>
              <a:ea typeface="S-Core Dream 3 Light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400" b="1" dirty="0">
              <a:solidFill>
                <a:srgbClr val="323941"/>
              </a:solidFill>
              <a:latin typeface="Calibri"/>
              <a:ea typeface="S-Core Dream 3 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Calibri"/>
              <a:ea typeface="S-Core Dream 3 Light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Calibri"/>
              <a:ea typeface="S-Core Dream 3 Light"/>
              <a:cs typeface="+mn-cs"/>
            </a:endParaRPr>
          </a:p>
        </p:txBody>
      </p:sp>
      <p:pic>
        <p:nvPicPr>
          <p:cNvPr id="3" name="Picture 4" descr="가로조합1">
            <a:extLst>
              <a:ext uri="{FF2B5EF4-FFF2-40B4-BE49-F238E27FC236}">
                <a16:creationId xmlns:a16="http://schemas.microsoft.com/office/drawing/2014/main" id="{36E5B0B5-0AC0-E404-FDBB-9C87C5AC28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ADF6F2FF-DC41-3167-E826-9813D1863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57" y="308914"/>
            <a:ext cx="1828800" cy="400049"/>
          </a:xfrm>
          <a:prstGeom prst="rect">
            <a:avLst/>
          </a:prstGeom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F3B22E27-4259-5B47-E5C6-27847A977A61}"/>
              </a:ext>
            </a:extLst>
          </p:cNvPr>
          <p:cNvSpPr txBox="1"/>
          <p:nvPr/>
        </p:nvSpPr>
        <p:spPr>
          <a:xfrm>
            <a:off x="1991717" y="347014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A93D38-3559-1392-73CD-D4304C9D76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87" t="-66537" r="87" b="64952"/>
          <a:stretch/>
        </p:blipFill>
        <p:spPr>
          <a:xfrm>
            <a:off x="938044" y="651814"/>
            <a:ext cx="16767054" cy="366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6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6AC3C-E45A-02E6-9FDB-F0DC1B784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>
            <a:extLst>
              <a:ext uri="{FF2B5EF4-FFF2-40B4-BE49-F238E27FC236}">
                <a16:creationId xmlns:a16="http://schemas.microsoft.com/office/drawing/2014/main" id="{06BD997A-B8AF-08C9-1223-D67294D59610}"/>
              </a:ext>
            </a:extLst>
          </p:cNvPr>
          <p:cNvSpPr txBox="1"/>
          <p:nvPr/>
        </p:nvSpPr>
        <p:spPr>
          <a:xfrm>
            <a:off x="986971" y="972592"/>
            <a:ext cx="60960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-40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S-Core Dream 3 Light"/>
                <a:ea typeface="S-Core Dream 3 Light"/>
                <a:cs typeface="+mn-cs"/>
              </a:rPr>
              <a:t>EDA</a:t>
            </a:r>
            <a:endParaRPr kumimoji="0" lang="ko-KR" altLang="en-US" sz="6000" b="1" i="0" u="none" strike="noStrike" kern="1200" cap="none" spc="-40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Calibri"/>
              <a:ea typeface="S-Core Dream 3 Light"/>
              <a:cs typeface="+mn-cs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B451E226-54EC-C004-15B4-65683911403C}"/>
              </a:ext>
            </a:extLst>
          </p:cNvPr>
          <p:cNvSpPr txBox="1"/>
          <p:nvPr/>
        </p:nvSpPr>
        <p:spPr>
          <a:xfrm>
            <a:off x="952558" y="1988592"/>
            <a:ext cx="6096000" cy="577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40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S-Core Dream 3 Light"/>
                <a:ea typeface="S-Core Dream 3 Light"/>
                <a:cs typeface="+mn-cs"/>
              </a:rPr>
              <a:t>데이터 소개</a:t>
            </a:r>
            <a:endParaRPr kumimoji="0" lang="ko-KR" altLang="en-US" sz="4000" b="1" i="0" u="none" strike="noStrike" kern="1200" cap="none" spc="-40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Calibri"/>
              <a:ea typeface="S-Core Dream 3 Light"/>
              <a:cs typeface="+mn-cs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F8B9C55A-A2C9-B74F-A2D2-97C265F3402C}"/>
              </a:ext>
            </a:extLst>
          </p:cNvPr>
          <p:cNvSpPr txBox="1"/>
          <p:nvPr/>
        </p:nvSpPr>
        <p:spPr>
          <a:xfrm>
            <a:off x="268285" y="7331408"/>
            <a:ext cx="18135600" cy="193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종가 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: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하루 동안의 모든 거래활동이 종합된 최종 합의가격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,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시장의 실질적인 방향성을 반영하는 지표</a:t>
            </a:r>
            <a:endParaRPr lang="en-US" altLang="ko-KR" sz="2400" b="1" dirty="0">
              <a:solidFill>
                <a:srgbClr val="323941"/>
              </a:solidFill>
              <a:latin typeface="Calibri"/>
              <a:ea typeface="S-Core Dream 3 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종가는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시장 심리의 종합적 반영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,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기술적 분석의 기준점 제공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,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그리고 투자 성과 측정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이라는 세 가지 핵심적인 역할을 수행하면서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,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 분석하는데 있어 가장 신뢰할 수 있는 기준점으로 자리잡음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Calibri"/>
              <a:ea typeface="S-Core Dream 3 Light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400" b="1" dirty="0">
              <a:solidFill>
                <a:srgbClr val="323941"/>
              </a:solidFill>
              <a:latin typeface="Calibri"/>
              <a:ea typeface="S-Core Dream 3 Ligh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Calibri"/>
              <a:ea typeface="S-Core Dream 3 Light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Calibri"/>
              <a:ea typeface="S-Core Dream 3 Light"/>
              <a:cs typeface="+mn-cs"/>
            </a:endParaRPr>
          </a:p>
        </p:txBody>
      </p:sp>
      <p:pic>
        <p:nvPicPr>
          <p:cNvPr id="3" name="Picture 4" descr="가로조합1">
            <a:extLst>
              <a:ext uri="{FF2B5EF4-FFF2-40B4-BE49-F238E27FC236}">
                <a16:creationId xmlns:a16="http://schemas.microsoft.com/office/drawing/2014/main" id="{0FADDB58-0318-F6B0-5C79-18166D0FE9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6494B2D8-338E-FD7F-E1EE-465D6B237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57" y="308914"/>
            <a:ext cx="1828800" cy="400049"/>
          </a:xfrm>
          <a:prstGeom prst="rect">
            <a:avLst/>
          </a:prstGeom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7A0440ED-7C7E-B0F5-CF68-46EBC91C7A6A}"/>
              </a:ext>
            </a:extLst>
          </p:cNvPr>
          <p:cNvSpPr txBox="1"/>
          <p:nvPr/>
        </p:nvSpPr>
        <p:spPr>
          <a:xfrm>
            <a:off x="1991717" y="347014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AF823E-B01F-E19B-5497-E0ACC5190E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586" b="1"/>
          <a:stretch/>
        </p:blipFill>
        <p:spPr>
          <a:xfrm>
            <a:off x="952558" y="2998018"/>
            <a:ext cx="16767054" cy="366948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57B614D-5649-5A5F-E726-617495A11977}"/>
              </a:ext>
            </a:extLst>
          </p:cNvPr>
          <p:cNvSpPr/>
          <p:nvPr/>
        </p:nvSpPr>
        <p:spPr>
          <a:xfrm>
            <a:off x="9144000" y="3162300"/>
            <a:ext cx="1600200" cy="6309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857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42D39-CB2C-8706-42C1-64C50EC1A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가로조합1">
            <a:extLst>
              <a:ext uri="{FF2B5EF4-FFF2-40B4-BE49-F238E27FC236}">
                <a16:creationId xmlns:a16="http://schemas.microsoft.com/office/drawing/2014/main" id="{64156D2A-6A2D-EA1A-51C1-5B9C34A43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777D0C82-027D-1FD7-3446-CF7AACF0C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57" y="308914"/>
            <a:ext cx="1828800" cy="400049"/>
          </a:xfrm>
          <a:prstGeom prst="rect">
            <a:avLst/>
          </a:prstGeom>
        </p:spPr>
      </p:pic>
      <p:sp>
        <p:nvSpPr>
          <p:cNvPr id="11" name="TextBox 19">
            <a:extLst>
              <a:ext uri="{FF2B5EF4-FFF2-40B4-BE49-F238E27FC236}">
                <a16:creationId xmlns:a16="http://schemas.microsoft.com/office/drawing/2014/main" id="{79D8AB95-D5F8-08C8-AC2A-E5C16DD0846A}"/>
              </a:ext>
            </a:extLst>
          </p:cNvPr>
          <p:cNvSpPr txBox="1"/>
          <p:nvPr/>
        </p:nvSpPr>
        <p:spPr>
          <a:xfrm>
            <a:off x="1991717" y="347014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3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6EB581C1-0C0A-EE8B-51E9-B3E38BC76492}"/>
              </a:ext>
            </a:extLst>
          </p:cNvPr>
          <p:cNvSpPr txBox="1"/>
          <p:nvPr/>
        </p:nvSpPr>
        <p:spPr>
          <a:xfrm>
            <a:off x="914400" y="1054100"/>
            <a:ext cx="60960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6000" b="1" spc="-400" dirty="0">
                <a:solidFill>
                  <a:srgbClr val="323941"/>
                </a:solidFill>
                <a:latin typeface="S-Core Dream 3 Light"/>
                <a:ea typeface="S-Core Dream 3 Light"/>
              </a:rPr>
              <a:t>EDA</a:t>
            </a:r>
            <a:endParaRPr lang="ko-KR" sz="6000" b="1" i="0" u="none" strike="noStrike" spc="-400" dirty="0">
              <a:solidFill>
                <a:srgbClr val="323941"/>
              </a:solidFill>
              <a:ea typeface="S-Core Dream 3 Light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E8C10F82-0AA8-49B7-2173-92FD955311A1}"/>
              </a:ext>
            </a:extLst>
          </p:cNvPr>
          <p:cNvSpPr txBox="1"/>
          <p:nvPr/>
        </p:nvSpPr>
        <p:spPr>
          <a:xfrm>
            <a:off x="889000" y="2159000"/>
            <a:ext cx="6096000" cy="577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1" i="0" u="none" strike="noStrike" spc="-400" dirty="0" err="1">
                <a:solidFill>
                  <a:srgbClr val="323941"/>
                </a:solidFill>
                <a:latin typeface="S-Core Dream 3 Light"/>
                <a:ea typeface="S-Core Dream 3 Light"/>
              </a:rPr>
              <a:t>비트코인</a:t>
            </a:r>
            <a:r>
              <a:rPr lang="ko-KR" altLang="en-US" sz="4000" b="1" i="0" u="none" strike="noStrike" spc="-400" dirty="0">
                <a:solidFill>
                  <a:srgbClr val="323941"/>
                </a:solidFill>
                <a:latin typeface="S-Core Dream 3 Light"/>
                <a:ea typeface="S-Core Dream 3 Light"/>
              </a:rPr>
              <a:t> </a:t>
            </a:r>
            <a:r>
              <a:rPr lang="ko-KR" altLang="en-US" sz="4000" b="1" spc="-400" dirty="0">
                <a:solidFill>
                  <a:srgbClr val="323941"/>
                </a:solidFill>
                <a:latin typeface="S-Core Dream 3 Light"/>
                <a:ea typeface="S-Core Dream 3 Light"/>
              </a:rPr>
              <a:t>시세 추이</a:t>
            </a:r>
            <a:endParaRPr lang="ko-KR" sz="4000" b="1" i="0" u="none" strike="noStrike" spc="-400" dirty="0">
              <a:solidFill>
                <a:srgbClr val="323941"/>
              </a:solidFill>
              <a:ea typeface="S-Core Dream 3 Light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F4B6B76-738F-1672-71B7-1FB934865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04" y="2736850"/>
            <a:ext cx="17007839" cy="743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98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4C168-5003-E311-93FA-5B676006F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>
            <a:extLst>
              <a:ext uri="{FF2B5EF4-FFF2-40B4-BE49-F238E27FC236}">
                <a16:creationId xmlns:a16="http://schemas.microsoft.com/office/drawing/2014/main" id="{6576CACC-63A1-114D-239B-2778E4118C95}"/>
              </a:ext>
            </a:extLst>
          </p:cNvPr>
          <p:cNvSpPr txBox="1"/>
          <p:nvPr/>
        </p:nvSpPr>
        <p:spPr>
          <a:xfrm>
            <a:off x="1054100" y="1109156"/>
            <a:ext cx="60960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-40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S-Core Dream 3 Light"/>
                <a:ea typeface="S-Core Dream 3 Light"/>
                <a:cs typeface="+mn-cs"/>
              </a:rPr>
              <a:t>EDA</a:t>
            </a:r>
            <a:endParaRPr kumimoji="0" lang="ko-KR" altLang="en-US" sz="6000" b="1" i="0" u="none" strike="noStrike" kern="1200" cap="none" spc="-40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Calibri"/>
              <a:ea typeface="S-Core Dream 3 Light"/>
              <a:cs typeface="+mn-cs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852D6CC6-CC30-52DE-9D85-95704F3FE795}"/>
              </a:ext>
            </a:extLst>
          </p:cNvPr>
          <p:cNvSpPr txBox="1"/>
          <p:nvPr/>
        </p:nvSpPr>
        <p:spPr>
          <a:xfrm>
            <a:off x="1028700" y="2214056"/>
            <a:ext cx="6096000" cy="577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1" i="0" u="none" strike="noStrike" spc="-400" dirty="0" err="1">
                <a:solidFill>
                  <a:srgbClr val="323941"/>
                </a:solidFill>
                <a:latin typeface="S-Core Dream 3 Light"/>
                <a:ea typeface="S-Core Dream 3 Light"/>
              </a:rPr>
              <a:t>비트코인</a:t>
            </a:r>
            <a:r>
              <a:rPr lang="ko-KR" altLang="en-US" sz="4000" b="1" i="0" u="none" strike="noStrike" spc="-400" dirty="0">
                <a:solidFill>
                  <a:srgbClr val="323941"/>
                </a:solidFill>
                <a:latin typeface="S-Core Dream 3 Light"/>
                <a:ea typeface="S-Core Dream 3 Light"/>
              </a:rPr>
              <a:t> </a:t>
            </a:r>
            <a:r>
              <a:rPr lang="ko-KR" altLang="en-US" sz="4000" b="1" spc="-400" dirty="0">
                <a:solidFill>
                  <a:srgbClr val="323941"/>
                </a:solidFill>
                <a:latin typeface="S-Core Dream 3 Light"/>
                <a:ea typeface="S-Core Dream 3 Light"/>
              </a:rPr>
              <a:t>시세 관련 컬럼 분포</a:t>
            </a:r>
            <a:endParaRPr lang="ko-KR" altLang="ko-KR" sz="4000" b="1" i="0" u="none" strike="noStrike" spc="-400" dirty="0">
              <a:solidFill>
                <a:srgbClr val="323941"/>
              </a:solidFill>
              <a:ea typeface="S-Core Dream 3 Light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937CA0BE-D3BC-0924-13E4-045EFD8F6F34}"/>
              </a:ext>
            </a:extLst>
          </p:cNvPr>
          <p:cNvSpPr txBox="1"/>
          <p:nvPr/>
        </p:nvSpPr>
        <p:spPr>
          <a:xfrm>
            <a:off x="10744200" y="2214056"/>
            <a:ext cx="6515100" cy="577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-40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S-Core Dream 3 Light"/>
                <a:ea typeface="S-Core Dream 3 Light"/>
                <a:cs typeface="+mn-cs"/>
              </a:rPr>
              <a:t> 시가</a:t>
            </a:r>
            <a:r>
              <a:rPr kumimoji="0" lang="en-US" altLang="ko-KR" sz="4000" b="1" i="0" u="none" strike="noStrike" kern="1200" cap="none" spc="-40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S-Core Dream 3 Light"/>
                <a:ea typeface="S-Core Dream 3 Light"/>
                <a:cs typeface="+mn-cs"/>
              </a:rPr>
              <a:t>,  </a:t>
            </a:r>
            <a:r>
              <a:rPr kumimoji="0" lang="ko-KR" altLang="en-US" sz="4000" b="1" i="0" u="none" strike="noStrike" kern="1200" cap="none" spc="-40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S-Core Dream 3 Light"/>
                <a:ea typeface="S-Core Dream 3 Light"/>
                <a:cs typeface="+mn-cs"/>
              </a:rPr>
              <a:t>종가</a:t>
            </a:r>
            <a:r>
              <a:rPr kumimoji="0" lang="en-US" altLang="ko-KR" sz="4000" b="1" i="0" u="none" strike="noStrike" kern="1200" cap="none" spc="-40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S-Core Dream 3 Light"/>
                <a:ea typeface="S-Core Dream 3 Light"/>
                <a:cs typeface="+mn-cs"/>
              </a:rPr>
              <a:t>, </a:t>
            </a:r>
            <a:r>
              <a:rPr kumimoji="0" lang="ko-KR" altLang="en-US" sz="4000" b="1" i="0" u="none" strike="noStrike" kern="1200" cap="none" spc="-40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S-Core Dream 3 Light"/>
                <a:ea typeface="S-Core Dream 3 Light"/>
                <a:cs typeface="+mn-cs"/>
              </a:rPr>
              <a:t>최고가</a:t>
            </a:r>
            <a:r>
              <a:rPr kumimoji="0" lang="en-US" altLang="ko-KR" sz="4000" b="1" i="0" u="none" strike="noStrike" kern="1200" cap="none" spc="-40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S-Core Dream 3 Light"/>
                <a:ea typeface="S-Core Dream 3 Light"/>
                <a:cs typeface="+mn-cs"/>
              </a:rPr>
              <a:t>, </a:t>
            </a:r>
            <a:r>
              <a:rPr kumimoji="0" lang="ko-KR" altLang="en-US" sz="4000" b="1" i="0" u="none" strike="noStrike" kern="1200" cap="none" spc="-40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S-Core Dream 3 Light"/>
                <a:ea typeface="S-Core Dream 3 Light"/>
                <a:cs typeface="+mn-cs"/>
              </a:rPr>
              <a:t>최저가 분포</a:t>
            </a:r>
            <a:endParaRPr kumimoji="0" lang="ko-KR" altLang="en-US" sz="4000" b="1" i="0" u="none" strike="noStrike" kern="1200" cap="none" spc="-40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Calibri"/>
              <a:ea typeface="S-Core Dream 3 Light"/>
              <a:cs typeface="+mn-cs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B01FBB04-479D-4F09-AFD3-4904D9D7089F}"/>
              </a:ext>
            </a:extLst>
          </p:cNvPr>
          <p:cNvSpPr txBox="1"/>
          <p:nvPr/>
        </p:nvSpPr>
        <p:spPr>
          <a:xfrm>
            <a:off x="1414616" y="9259408"/>
            <a:ext cx="15697200" cy="81818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시계순으로 시가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,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종가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,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최고가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,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최저가</a:t>
            </a:r>
            <a:r>
              <a:rPr lang="en-US" altLang="ko-KR" sz="4000" b="1" dirty="0">
                <a:solidFill>
                  <a:srgbClr val="323941"/>
                </a:solidFill>
                <a:latin typeface="Calibri"/>
                <a:ea typeface="S-Core Dream 3 Light"/>
              </a:rPr>
              <a:t>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대체적으로 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비슷한 양상</a:t>
            </a: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을 보임</a:t>
            </a:r>
          </a:p>
          <a:p>
            <a:pPr marL="0" marR="0" lvl="0" indent="0" algn="l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Calibri"/>
              <a:ea typeface="S-Core Dream 3 Light"/>
              <a:cs typeface="+mn-cs"/>
            </a:endParaRPr>
          </a:p>
        </p:txBody>
      </p:sp>
      <p:pic>
        <p:nvPicPr>
          <p:cNvPr id="8" name="Picture 4" descr="가로조합1">
            <a:extLst>
              <a:ext uri="{FF2B5EF4-FFF2-40B4-BE49-F238E27FC236}">
                <a16:creationId xmlns:a16="http://schemas.microsoft.com/office/drawing/2014/main" id="{877B566C-7355-63A0-2E76-A787A8883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9DB0DD26-BEBD-DE15-2DAA-6EB8A8D9A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657" y="308914"/>
            <a:ext cx="1828800" cy="400049"/>
          </a:xfrm>
          <a:prstGeom prst="rect">
            <a:avLst/>
          </a:prstGeom>
        </p:spPr>
      </p:pic>
      <p:sp>
        <p:nvSpPr>
          <p:cNvPr id="10" name="TextBox 19">
            <a:extLst>
              <a:ext uri="{FF2B5EF4-FFF2-40B4-BE49-F238E27FC236}">
                <a16:creationId xmlns:a16="http://schemas.microsoft.com/office/drawing/2014/main" id="{6204DAA2-EFB3-2932-3E67-DD50092AEC0B}"/>
              </a:ext>
            </a:extLst>
          </p:cNvPr>
          <p:cNvSpPr txBox="1"/>
          <p:nvPr/>
        </p:nvSpPr>
        <p:spPr>
          <a:xfrm>
            <a:off x="1991717" y="347014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66C639-CF0A-4133-95B9-50D8E522B0B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35" t="557"/>
          <a:stretch/>
        </p:blipFill>
        <p:spPr>
          <a:xfrm>
            <a:off x="832542" y="2842151"/>
            <a:ext cx="16546716" cy="653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64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632B9-CE99-3E1C-9E88-545F99EA9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>
            <a:extLst>
              <a:ext uri="{FF2B5EF4-FFF2-40B4-BE49-F238E27FC236}">
                <a16:creationId xmlns:a16="http://schemas.microsoft.com/office/drawing/2014/main" id="{B431E887-DE8F-4F8D-CB5B-17EF511F3449}"/>
              </a:ext>
            </a:extLst>
          </p:cNvPr>
          <p:cNvSpPr txBox="1"/>
          <p:nvPr/>
        </p:nvSpPr>
        <p:spPr>
          <a:xfrm>
            <a:off x="1054100" y="1109156"/>
            <a:ext cx="60960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-40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S-Core Dream 3 Light"/>
                <a:ea typeface="S-Core Dream 3 Light"/>
                <a:cs typeface="+mn-cs"/>
              </a:rPr>
              <a:t>EDA</a:t>
            </a:r>
            <a:endParaRPr kumimoji="0" lang="ko-KR" altLang="en-US" sz="6000" b="1" i="0" u="none" strike="noStrike" kern="1200" cap="none" spc="-40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Calibri"/>
              <a:ea typeface="S-Core Dream 3 Light"/>
              <a:cs typeface="+mn-cs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53634A72-7B49-57C0-2180-871B4A4FF7CD}"/>
              </a:ext>
            </a:extLst>
          </p:cNvPr>
          <p:cNvSpPr txBox="1"/>
          <p:nvPr/>
        </p:nvSpPr>
        <p:spPr>
          <a:xfrm>
            <a:off x="1028700" y="2241130"/>
            <a:ext cx="6096000" cy="577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1" i="0" u="none" strike="noStrike" spc="-400" dirty="0" err="1">
                <a:solidFill>
                  <a:srgbClr val="323941"/>
                </a:solidFill>
                <a:latin typeface="S-Core Dream 3 Light"/>
                <a:ea typeface="S-Core Dream 3 Light"/>
              </a:rPr>
              <a:t>비트코인</a:t>
            </a:r>
            <a:r>
              <a:rPr lang="ko-KR" altLang="en-US" sz="4000" b="1" i="0" u="none" strike="noStrike" spc="-400" dirty="0">
                <a:solidFill>
                  <a:srgbClr val="323941"/>
                </a:solidFill>
                <a:latin typeface="S-Core Dream 3 Light"/>
                <a:ea typeface="S-Core Dream 3 Light"/>
              </a:rPr>
              <a:t> </a:t>
            </a:r>
            <a:r>
              <a:rPr lang="ko-KR" altLang="en-US" sz="4000" b="1" spc="-400" dirty="0">
                <a:solidFill>
                  <a:srgbClr val="323941"/>
                </a:solidFill>
                <a:latin typeface="S-Core Dream 3 Light"/>
                <a:ea typeface="S-Core Dream 3 Light"/>
              </a:rPr>
              <a:t>시세 이상치 확인</a:t>
            </a:r>
            <a:endParaRPr lang="ko-KR" altLang="ko-KR" sz="4000" b="1" i="0" u="none" strike="noStrike" spc="-400" dirty="0">
              <a:solidFill>
                <a:srgbClr val="323941"/>
              </a:solidFill>
              <a:ea typeface="S-Core Dream 3 Light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967AD035-C3D1-21F6-48BD-C7AD9E3203DE}"/>
              </a:ext>
            </a:extLst>
          </p:cNvPr>
          <p:cNvSpPr txBox="1"/>
          <p:nvPr/>
        </p:nvSpPr>
        <p:spPr>
          <a:xfrm>
            <a:off x="14782800" y="4305301"/>
            <a:ext cx="2857501" cy="312419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ea typeface="S-Core Dream 3 Light"/>
                <a:cs typeface="+mn-cs"/>
              </a:rPr>
              <a:t>이상치 개수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S-Core Dream 3 Light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rgbClr val="323941"/>
                </a:solidFill>
                <a:latin typeface="Calibri"/>
                <a:ea typeface="S-Core Dream 3 Light"/>
              </a:rPr>
              <a:t>시가 </a:t>
            </a:r>
            <a:r>
              <a:rPr lang="en-US" altLang="ko-KR" sz="2800" b="1" dirty="0">
                <a:solidFill>
                  <a:srgbClr val="323941"/>
                </a:solidFill>
                <a:latin typeface="Calibri"/>
                <a:ea typeface="S-Core Dream 3 Light"/>
              </a:rPr>
              <a:t>: 23</a:t>
            </a:r>
          </a:p>
          <a:p>
            <a:pPr marL="0" marR="0" lvl="0" indent="0" algn="ctr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rgbClr val="323941"/>
                </a:solidFill>
                <a:latin typeface="Calibri"/>
                <a:ea typeface="S-Core Dream 3 Light"/>
              </a:rPr>
              <a:t>종가 </a:t>
            </a:r>
            <a:r>
              <a:rPr lang="en-US" altLang="ko-KR" sz="2800" b="1" dirty="0">
                <a:solidFill>
                  <a:srgbClr val="323941"/>
                </a:solidFill>
                <a:latin typeface="Calibri"/>
                <a:ea typeface="S-Core Dream 3 Light"/>
              </a:rPr>
              <a:t>: 24</a:t>
            </a:r>
          </a:p>
          <a:p>
            <a:pPr marL="0" marR="0" lvl="0" indent="0" algn="ctr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rgbClr val="323941"/>
                </a:solidFill>
                <a:latin typeface="Calibri"/>
                <a:ea typeface="S-Core Dream 3 Light"/>
              </a:rPr>
              <a:t>최고가 </a:t>
            </a:r>
            <a:r>
              <a:rPr lang="en-US" altLang="ko-KR" sz="2800" b="1" dirty="0">
                <a:solidFill>
                  <a:srgbClr val="323941"/>
                </a:solidFill>
                <a:latin typeface="Calibri"/>
                <a:ea typeface="S-Core Dream 3 Light"/>
              </a:rPr>
              <a:t>: 24</a:t>
            </a:r>
          </a:p>
          <a:p>
            <a:pPr marL="0" marR="0" lvl="0" indent="0" algn="ctr" defTabSz="914400" rtl="0" eaLnBrk="1" fontAlgn="auto" latinLnBrk="0" hangingPunct="1">
              <a:lnSpc>
                <a:spcPct val="128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srgbClr val="323941"/>
                </a:solidFill>
                <a:latin typeface="Calibri"/>
                <a:ea typeface="S-Core Dream 3 Light"/>
              </a:rPr>
              <a:t>최저가 </a:t>
            </a:r>
            <a:r>
              <a:rPr lang="en-US" altLang="ko-KR" sz="2800" b="1" dirty="0">
                <a:solidFill>
                  <a:srgbClr val="323941"/>
                </a:solidFill>
                <a:latin typeface="Calibri"/>
                <a:ea typeface="S-Core Dream 3 Light"/>
              </a:rPr>
              <a:t>: 23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F503F8-8E7D-109D-AC5F-0E70481A5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2960354"/>
            <a:ext cx="13592462" cy="7005032"/>
          </a:xfrm>
          <a:prstGeom prst="rect">
            <a:avLst/>
          </a:prstGeom>
        </p:spPr>
      </p:pic>
      <p:pic>
        <p:nvPicPr>
          <p:cNvPr id="7" name="Picture 4" descr="가로조합1">
            <a:extLst>
              <a:ext uri="{FF2B5EF4-FFF2-40B4-BE49-F238E27FC236}">
                <a16:creationId xmlns:a16="http://schemas.microsoft.com/office/drawing/2014/main" id="{40C8149A-7996-8D49-2F0A-ED6FD17D9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D2F1B905-A729-7185-D3E0-70C101E5FA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657" y="308914"/>
            <a:ext cx="1828800" cy="400049"/>
          </a:xfrm>
          <a:prstGeom prst="rect">
            <a:avLst/>
          </a:prstGeom>
        </p:spPr>
      </p:pic>
      <p:sp>
        <p:nvSpPr>
          <p:cNvPr id="10" name="TextBox 19">
            <a:extLst>
              <a:ext uri="{FF2B5EF4-FFF2-40B4-BE49-F238E27FC236}">
                <a16:creationId xmlns:a16="http://schemas.microsoft.com/office/drawing/2014/main" id="{7767037D-3D0E-7B93-52C3-31CCB7821032}"/>
              </a:ext>
            </a:extLst>
          </p:cNvPr>
          <p:cNvSpPr txBox="1"/>
          <p:nvPr/>
        </p:nvSpPr>
        <p:spPr>
          <a:xfrm>
            <a:off x="1991717" y="347014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1001308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29861-B28B-B566-AF7E-93A4D6D3A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>
            <a:extLst>
              <a:ext uri="{FF2B5EF4-FFF2-40B4-BE49-F238E27FC236}">
                <a16:creationId xmlns:a16="http://schemas.microsoft.com/office/drawing/2014/main" id="{3F6D31F4-967F-6024-AF21-FE703A790BE3}"/>
              </a:ext>
            </a:extLst>
          </p:cNvPr>
          <p:cNvSpPr txBox="1"/>
          <p:nvPr/>
        </p:nvSpPr>
        <p:spPr>
          <a:xfrm>
            <a:off x="1054100" y="1109156"/>
            <a:ext cx="60960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1" i="0" u="none" strike="noStrike" kern="1200" cap="none" spc="-400" normalizeH="0" baseline="0" noProof="0" dirty="0">
                <a:ln>
                  <a:noFill/>
                </a:ln>
                <a:solidFill>
                  <a:srgbClr val="323941"/>
                </a:solidFill>
                <a:effectLst/>
                <a:uLnTx/>
                <a:uFillTx/>
                <a:latin typeface="Calibri"/>
                <a:ea typeface="S-Core Dream 3 Light"/>
                <a:cs typeface="+mn-cs"/>
              </a:rPr>
              <a:t>EDA</a:t>
            </a:r>
            <a:endParaRPr kumimoji="0" lang="ko-KR" altLang="en-US" sz="6000" b="1" i="0" u="none" strike="noStrike" kern="1200" cap="none" spc="-400" normalizeH="0" baseline="0" noProof="0" dirty="0">
              <a:ln>
                <a:noFill/>
              </a:ln>
              <a:solidFill>
                <a:srgbClr val="323941"/>
              </a:solidFill>
              <a:effectLst/>
              <a:uLnTx/>
              <a:uFillTx/>
              <a:latin typeface="Calibri"/>
              <a:ea typeface="S-Core Dream 3 Light"/>
              <a:cs typeface="+mn-cs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5F3BD3BE-DD3B-158D-C874-69BB186FAE7D}"/>
              </a:ext>
            </a:extLst>
          </p:cNvPr>
          <p:cNvSpPr txBox="1"/>
          <p:nvPr/>
        </p:nvSpPr>
        <p:spPr>
          <a:xfrm>
            <a:off x="1028700" y="2214056"/>
            <a:ext cx="6096000" cy="57785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4000" b="1" i="0" u="none" strike="noStrike" spc="-400" dirty="0" err="1">
                <a:solidFill>
                  <a:srgbClr val="323941"/>
                </a:solidFill>
                <a:latin typeface="S-Core Dream 3 Light"/>
                <a:ea typeface="S-Core Dream 3 Light"/>
              </a:rPr>
              <a:t>비트코인</a:t>
            </a:r>
            <a:r>
              <a:rPr lang="ko-KR" altLang="en-US" sz="4000" b="1" i="0" u="none" strike="noStrike" spc="-400" dirty="0">
                <a:solidFill>
                  <a:srgbClr val="323941"/>
                </a:solidFill>
                <a:latin typeface="S-Core Dream 3 Light"/>
                <a:ea typeface="S-Core Dream 3 Light"/>
              </a:rPr>
              <a:t> 연도별 평균 시세</a:t>
            </a:r>
            <a:endParaRPr lang="ko-KR" altLang="ko-KR" sz="4000" b="1" i="0" u="none" strike="noStrike" spc="-400" dirty="0">
              <a:solidFill>
                <a:srgbClr val="323941"/>
              </a:solidFill>
              <a:ea typeface="S-Core Dream 3 Ligh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5053F-C213-46CA-C84C-B00D331BF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71" y="2791906"/>
            <a:ext cx="12128500" cy="6538255"/>
          </a:xfrm>
          <a:prstGeom prst="rect">
            <a:avLst/>
          </a:prstGeom>
        </p:spPr>
      </p:pic>
      <p:pic>
        <p:nvPicPr>
          <p:cNvPr id="8" name="Picture 4" descr="가로조합1">
            <a:extLst>
              <a:ext uri="{FF2B5EF4-FFF2-40B4-BE49-F238E27FC236}">
                <a16:creationId xmlns:a16="http://schemas.microsoft.com/office/drawing/2014/main" id="{993E4029-F46F-07CF-9A26-3FB7E3117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DEB1FDDB-0DBA-C7F6-BAF2-B6BAFD619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657" y="308914"/>
            <a:ext cx="1828800" cy="400049"/>
          </a:xfrm>
          <a:prstGeom prst="rect">
            <a:avLst/>
          </a:prstGeom>
        </p:spPr>
      </p:pic>
      <p:sp>
        <p:nvSpPr>
          <p:cNvPr id="10" name="TextBox 19">
            <a:extLst>
              <a:ext uri="{FF2B5EF4-FFF2-40B4-BE49-F238E27FC236}">
                <a16:creationId xmlns:a16="http://schemas.microsoft.com/office/drawing/2014/main" id="{B8BC7C46-418E-2B02-B694-051D511BD16C}"/>
              </a:ext>
            </a:extLst>
          </p:cNvPr>
          <p:cNvSpPr txBox="1"/>
          <p:nvPr/>
        </p:nvSpPr>
        <p:spPr>
          <a:xfrm>
            <a:off x="1991717" y="347014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3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EFAF08B-C4BD-5FB3-CCAD-6F64CDB40C34}"/>
              </a:ext>
            </a:extLst>
          </p:cNvPr>
          <p:cNvSpPr/>
          <p:nvPr/>
        </p:nvSpPr>
        <p:spPr>
          <a:xfrm>
            <a:off x="5254171" y="2980851"/>
            <a:ext cx="685800" cy="31453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0254844-B8EF-7A39-93EF-81994B09AB00}"/>
              </a:ext>
            </a:extLst>
          </p:cNvPr>
          <p:cNvSpPr/>
          <p:nvPr/>
        </p:nvSpPr>
        <p:spPr>
          <a:xfrm>
            <a:off x="11559804" y="3007682"/>
            <a:ext cx="685800" cy="31185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04D0556-505F-A380-2BCA-6875DD25E639}"/>
              </a:ext>
            </a:extLst>
          </p:cNvPr>
          <p:cNvSpPr/>
          <p:nvPr/>
        </p:nvSpPr>
        <p:spPr>
          <a:xfrm>
            <a:off x="11559804" y="6126245"/>
            <a:ext cx="685800" cy="30502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8159DB-126A-7536-A99E-C09645756F65}"/>
              </a:ext>
            </a:extLst>
          </p:cNvPr>
          <p:cNvSpPr/>
          <p:nvPr/>
        </p:nvSpPr>
        <p:spPr>
          <a:xfrm>
            <a:off x="5254172" y="6127606"/>
            <a:ext cx="685800" cy="30502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AF9A3A13-66C8-C06D-F5B7-0A1B3FD01C99}"/>
              </a:ext>
            </a:extLst>
          </p:cNvPr>
          <p:cNvSpPr txBox="1"/>
          <p:nvPr/>
        </p:nvSpPr>
        <p:spPr>
          <a:xfrm>
            <a:off x="12245604" y="2980851"/>
            <a:ext cx="5479967" cy="124824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spc="-400" dirty="0">
                <a:solidFill>
                  <a:srgbClr val="323941"/>
                </a:solidFill>
                <a:latin typeface="S-Core Dream 3 Light"/>
                <a:ea typeface="S-Core Dream 3 Light"/>
              </a:rPr>
              <a:t>2024</a:t>
            </a:r>
            <a:r>
              <a:rPr lang="ko-KR" altLang="en-US" sz="4000" b="1" spc="-400" dirty="0">
                <a:solidFill>
                  <a:srgbClr val="323941"/>
                </a:solidFill>
                <a:latin typeface="S-Core Dream 3 Light"/>
                <a:ea typeface="S-Core Dream 3 Light"/>
              </a:rPr>
              <a:t>년 </a:t>
            </a:r>
            <a:r>
              <a:rPr lang="ko-KR" altLang="en-US" sz="4000" b="1" spc="-400" dirty="0" err="1">
                <a:solidFill>
                  <a:srgbClr val="323941"/>
                </a:solidFill>
                <a:latin typeface="S-Core Dream 3 Light"/>
                <a:ea typeface="S-Core Dream 3 Light"/>
              </a:rPr>
              <a:t>비트코인</a:t>
            </a:r>
            <a:r>
              <a:rPr lang="ko-KR" altLang="en-US" sz="4000" b="1" spc="-400" dirty="0">
                <a:solidFill>
                  <a:srgbClr val="323941"/>
                </a:solidFill>
                <a:latin typeface="S-Core Dream 3 Light"/>
                <a:ea typeface="S-Core Dream 3 Light"/>
              </a:rPr>
              <a:t> 시세가 높은 이유</a:t>
            </a:r>
            <a:endParaRPr lang="en-US" altLang="ko-KR" sz="4000" b="1" spc="-400" dirty="0">
              <a:solidFill>
                <a:srgbClr val="323941"/>
              </a:solidFill>
              <a:latin typeface="S-Core Dream 3 Light"/>
              <a:ea typeface="S-Core Dream 3 Light"/>
            </a:endParaRPr>
          </a:p>
        </p:txBody>
      </p:sp>
      <p:sp>
        <p:nvSpPr>
          <p:cNvPr id="14" name="TextBox 17">
            <a:extLst>
              <a:ext uri="{FF2B5EF4-FFF2-40B4-BE49-F238E27FC236}">
                <a16:creationId xmlns:a16="http://schemas.microsoft.com/office/drawing/2014/main" id="{7FDDA420-DE79-992B-EBEC-65EA6F3DF46B}"/>
              </a:ext>
            </a:extLst>
          </p:cNvPr>
          <p:cNvSpPr txBox="1"/>
          <p:nvPr/>
        </p:nvSpPr>
        <p:spPr>
          <a:xfrm>
            <a:off x="12486903" y="4591648"/>
            <a:ext cx="5479968" cy="55185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-4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</a:t>
            </a:r>
            <a:r>
              <a:rPr lang="ko-KR" altLang="en-US" sz="2800" b="1" spc="-4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트럼프의 대선 승리와 </a:t>
            </a:r>
            <a:r>
              <a:rPr lang="ko-KR" altLang="en-US" sz="2800" b="1" spc="-400" dirty="0" err="1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친암호화폐</a:t>
            </a:r>
            <a:r>
              <a:rPr lang="ko-KR" altLang="en-US" sz="2800" b="1" spc="-4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정책</a:t>
            </a:r>
            <a:endParaRPr lang="en-US" altLang="ko-KR" sz="2800" b="1" spc="-400" dirty="0">
              <a:solidFill>
                <a:srgbClr val="32394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8AF2DBBF-9C0F-5BF0-CD34-1FA216A63646}"/>
              </a:ext>
            </a:extLst>
          </p:cNvPr>
          <p:cNvSpPr txBox="1"/>
          <p:nvPr/>
        </p:nvSpPr>
        <p:spPr>
          <a:xfrm>
            <a:off x="12486903" y="5445424"/>
            <a:ext cx="5479968" cy="55185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-4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</a:t>
            </a:r>
            <a:r>
              <a:rPr lang="ko-KR" altLang="en-US" sz="2800" b="1" spc="-4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기관 투자자들의 관심 증가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4E68BE-F9FD-47EF-C1A7-0E5E81063E7B}"/>
              </a:ext>
            </a:extLst>
          </p:cNvPr>
          <p:cNvSpPr txBox="1"/>
          <p:nvPr/>
        </p:nvSpPr>
        <p:spPr>
          <a:xfrm>
            <a:off x="12486903" y="6320646"/>
            <a:ext cx="4965702" cy="89939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R="0" lvl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spc="-4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</a:t>
            </a:r>
            <a:r>
              <a:rPr lang="ko-KR" altLang="en-US" sz="2800" b="1" spc="-400" dirty="0" err="1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비트코인</a:t>
            </a:r>
            <a:r>
              <a:rPr lang="ko-KR" altLang="en-US" sz="2800" b="1" spc="-4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반감기 효과</a:t>
            </a:r>
            <a:endParaRPr lang="en-US" altLang="ko-KR" sz="2800" b="1" spc="-400" dirty="0">
              <a:solidFill>
                <a:srgbClr val="32394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800" b="1" spc="-4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    (</a:t>
            </a:r>
            <a:r>
              <a:rPr lang="ko-KR" altLang="en-US" sz="2800" b="1" spc="-400" dirty="0" err="1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비트코인</a:t>
            </a:r>
            <a:r>
              <a:rPr lang="ko-KR" altLang="en-US" sz="2800" b="1" spc="-4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공급량 감소</a:t>
            </a:r>
            <a:r>
              <a:rPr lang="en-US" altLang="ko-KR" sz="2800" b="1" spc="-4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endParaRPr lang="ko-KR" altLang="en-US" sz="2800" b="1" spc="-400" dirty="0">
              <a:solidFill>
                <a:srgbClr val="32394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8C6DCF0F-4312-C7FF-5C68-0EA5DA425CDC}"/>
              </a:ext>
            </a:extLst>
          </p:cNvPr>
          <p:cNvSpPr txBox="1"/>
          <p:nvPr/>
        </p:nvSpPr>
        <p:spPr>
          <a:xfrm>
            <a:off x="12489081" y="7651364"/>
            <a:ext cx="5479968" cy="55185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spc="-4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</a:t>
            </a:r>
            <a:r>
              <a:rPr lang="ko-KR" altLang="en-US" sz="2800" b="1" spc="-400" dirty="0" err="1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비트코인</a:t>
            </a:r>
            <a:r>
              <a:rPr lang="ko-KR" altLang="en-US" sz="2800" b="1" spc="-4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2800" b="1" spc="-4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ETF</a:t>
            </a:r>
            <a:r>
              <a:rPr lang="ko-KR" altLang="en-US" sz="2800" b="1" spc="-4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의 성공</a:t>
            </a:r>
          </a:p>
        </p:txBody>
      </p:sp>
    </p:spTree>
    <p:extLst>
      <p:ext uri="{BB962C8B-B14F-4D97-AF65-F5344CB8AC3E}">
        <p14:creationId xmlns:p14="http://schemas.microsoft.com/office/powerpoint/2010/main" val="120368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C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1540000">
            <a:off x="596900" y="3797300"/>
            <a:ext cx="9740900" cy="8572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22836" y="1257300"/>
            <a:ext cx="8011564" cy="286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9600" b="0" i="0" u="none" strike="noStrike" spc="-7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TABLE OF</a:t>
            </a:r>
          </a:p>
          <a:p>
            <a:pPr lvl="0" algn="l">
              <a:lnSpc>
                <a:spcPct val="99600"/>
              </a:lnSpc>
            </a:pPr>
            <a:r>
              <a:rPr lang="en-US" sz="9600" b="0" i="0" u="none" strike="noStrike" spc="-7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72078" y="2550498"/>
            <a:ext cx="4598285" cy="45228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1" i="0" u="none" strike="noStrike" spc="-1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</a:t>
            </a:r>
            <a:r>
              <a:rPr lang="ko-KR" altLang="en-US" sz="4400" b="1" spc="-1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개요</a:t>
            </a:r>
            <a:endParaRPr lang="ko-KR" sz="4400" b="1" i="0" u="none" strike="noStrike" spc="-100" dirty="0">
              <a:solidFill>
                <a:srgbClr val="32394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548179" y="2457371"/>
            <a:ext cx="583314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400" b="1" i="0" u="none" strike="noStrike" spc="-100" dirty="0">
                <a:solidFill>
                  <a:srgbClr val="323941"/>
                </a:solidFill>
                <a:latin typeface="S-Core Dream 6 Bold"/>
              </a:rPr>
              <a:t>01</a:t>
            </a:r>
          </a:p>
        </p:txBody>
      </p:sp>
      <p:pic>
        <p:nvPicPr>
          <p:cNvPr id="3" name="Picture 4" descr="가로조합1">
            <a:extLst>
              <a:ext uri="{FF2B5EF4-FFF2-40B4-BE49-F238E27FC236}">
                <a16:creationId xmlns:a16="http://schemas.microsoft.com/office/drawing/2014/main" id="{2A24ABEC-B601-08F2-34F9-29CA532BC2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F15117E-B61E-1C22-C847-3F85DC7D053C}"/>
              </a:ext>
            </a:extLst>
          </p:cNvPr>
          <p:cNvSpPr txBox="1"/>
          <p:nvPr/>
        </p:nvSpPr>
        <p:spPr>
          <a:xfrm>
            <a:off x="94864" y="9824138"/>
            <a:ext cx="180407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ko-KR" altLang="en-US" sz="2800" b="1" i="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본 정보는 투자 권유를 목적으로 하지 않으며</a:t>
            </a:r>
            <a:r>
              <a:rPr lang="en-US" altLang="ko-KR" sz="2800" b="1" i="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  <a:r>
              <a:rPr lang="ko-KR" altLang="en-US" sz="2800" b="1" i="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투자 결정은 본인의 판단에 따라 신중히 이루어져야 합니다</a:t>
            </a:r>
            <a:r>
              <a:rPr lang="en-US" altLang="ko-KR" sz="2800" b="1" i="0" dirty="0"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10F84DD9-07BF-FE4D-B666-2A5D61F7216E}"/>
              </a:ext>
            </a:extLst>
          </p:cNvPr>
          <p:cNvSpPr txBox="1"/>
          <p:nvPr/>
        </p:nvSpPr>
        <p:spPr>
          <a:xfrm>
            <a:off x="11267789" y="3644833"/>
            <a:ext cx="6172199" cy="4113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1" spc="-1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팀 구성 및 역할</a:t>
            </a:r>
            <a:endParaRPr lang="ko-KR" sz="4400" b="1" i="0" u="none" strike="noStrike" spc="-100" dirty="0">
              <a:solidFill>
                <a:srgbClr val="32394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Box 15">
            <a:extLst>
              <a:ext uri="{FF2B5EF4-FFF2-40B4-BE49-F238E27FC236}">
                <a16:creationId xmlns:a16="http://schemas.microsoft.com/office/drawing/2014/main" id="{7E87B94A-8131-008F-6EC3-649A576B68F6}"/>
              </a:ext>
            </a:extLst>
          </p:cNvPr>
          <p:cNvSpPr txBox="1"/>
          <p:nvPr/>
        </p:nvSpPr>
        <p:spPr>
          <a:xfrm>
            <a:off x="10575888" y="3551384"/>
            <a:ext cx="583314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400" b="1" i="0" u="none" strike="noStrike" spc="-100" dirty="0">
                <a:solidFill>
                  <a:srgbClr val="323941"/>
                </a:solidFill>
                <a:latin typeface="S-Core Dream 6 Bold"/>
              </a:rPr>
              <a:t>02</a:t>
            </a: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EB694C53-4760-99FD-E009-605B1E2ED887}"/>
              </a:ext>
            </a:extLst>
          </p:cNvPr>
          <p:cNvSpPr txBox="1"/>
          <p:nvPr/>
        </p:nvSpPr>
        <p:spPr>
          <a:xfrm>
            <a:off x="11267808" y="4744453"/>
            <a:ext cx="6809509" cy="41134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1" i="0" u="none" strike="noStrike" spc="-1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수행 절차 및 방법</a:t>
            </a:r>
            <a:endParaRPr lang="ko-KR" sz="4400" b="1" i="0" u="none" strike="noStrike" spc="-100" dirty="0">
              <a:solidFill>
                <a:srgbClr val="32394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726AFBFE-E2F5-8D30-D607-95D514F7FC6E}"/>
              </a:ext>
            </a:extLst>
          </p:cNvPr>
          <p:cNvSpPr txBox="1"/>
          <p:nvPr/>
        </p:nvSpPr>
        <p:spPr>
          <a:xfrm>
            <a:off x="10548179" y="4619223"/>
            <a:ext cx="583314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400" b="1" i="0" u="none" strike="noStrike" spc="-100" dirty="0">
                <a:solidFill>
                  <a:srgbClr val="323941"/>
                </a:solidFill>
                <a:latin typeface="S-Core Dream 6 Bold"/>
              </a:rPr>
              <a:t>03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64EEFB3F-BC69-034E-0FB5-AB9070A92572}"/>
              </a:ext>
            </a:extLst>
          </p:cNvPr>
          <p:cNvSpPr txBox="1"/>
          <p:nvPr/>
        </p:nvSpPr>
        <p:spPr>
          <a:xfrm>
            <a:off x="11279005" y="5783052"/>
            <a:ext cx="4598285" cy="45228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1" i="0" u="none" strike="noStrike" spc="-1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결론</a:t>
            </a:r>
            <a:endParaRPr lang="ko-KR" sz="4400" b="1" i="0" u="none" strike="noStrike" spc="-100" dirty="0">
              <a:solidFill>
                <a:srgbClr val="32394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2BEC9C15-0FAD-FFD2-7349-414E283D3B1E}"/>
              </a:ext>
            </a:extLst>
          </p:cNvPr>
          <p:cNvSpPr txBox="1"/>
          <p:nvPr/>
        </p:nvSpPr>
        <p:spPr>
          <a:xfrm>
            <a:off x="10555106" y="5689925"/>
            <a:ext cx="583314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400" b="1" i="0" u="none" strike="noStrike" spc="-100" dirty="0">
                <a:solidFill>
                  <a:srgbClr val="323941"/>
                </a:solidFill>
                <a:latin typeface="S-Core Dream 6 Bold"/>
              </a:rPr>
              <a:t>04</a:t>
            </a:r>
          </a:p>
        </p:txBody>
      </p:sp>
      <p:sp>
        <p:nvSpPr>
          <p:cNvPr id="30" name="TextBox 9">
            <a:extLst>
              <a:ext uri="{FF2B5EF4-FFF2-40B4-BE49-F238E27FC236}">
                <a16:creationId xmlns:a16="http://schemas.microsoft.com/office/drawing/2014/main" id="{8C66C183-1FFA-7B14-5C9C-6F83CA2EC598}"/>
              </a:ext>
            </a:extLst>
          </p:cNvPr>
          <p:cNvSpPr txBox="1"/>
          <p:nvPr/>
        </p:nvSpPr>
        <p:spPr>
          <a:xfrm>
            <a:off x="11272078" y="6760627"/>
            <a:ext cx="4598285" cy="45228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1" i="0" u="none" strike="noStrike" spc="-10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소감 및 부록</a:t>
            </a:r>
            <a:endParaRPr lang="ko-KR" sz="4400" b="1" i="0" u="none" strike="noStrike" spc="-100" dirty="0">
              <a:solidFill>
                <a:srgbClr val="32394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2C89ED9F-6B5C-2B76-8F0B-05050469085A}"/>
              </a:ext>
            </a:extLst>
          </p:cNvPr>
          <p:cNvSpPr txBox="1"/>
          <p:nvPr/>
        </p:nvSpPr>
        <p:spPr>
          <a:xfrm>
            <a:off x="10548179" y="6667500"/>
            <a:ext cx="583314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400" b="1" i="0" u="none" strike="noStrike" spc="-100" dirty="0">
                <a:solidFill>
                  <a:srgbClr val="323941"/>
                </a:solidFill>
                <a:latin typeface="S-Core Dream 6 Bold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FB069-7062-E11B-F8C5-4136512B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B31A945-4996-9728-278A-6FFCC5E4A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57" y="3517900"/>
            <a:ext cx="5270500" cy="5054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CE420A0-9510-F4C7-0CD0-88A0D5312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150" y="3517900"/>
            <a:ext cx="5270500" cy="505459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837048C-3F82-F4DE-B8A0-C79829638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557" y="3517901"/>
            <a:ext cx="5270500" cy="505459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6D03E33-43DD-40D2-E407-5EC1DF4ED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96400" y="2729431"/>
            <a:ext cx="292100" cy="2921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B3AC1B50-742A-C98E-B95B-D1FE8434B774}"/>
              </a:ext>
            </a:extLst>
          </p:cNvPr>
          <p:cNvSpPr txBox="1"/>
          <p:nvPr/>
        </p:nvSpPr>
        <p:spPr>
          <a:xfrm>
            <a:off x="1518557" y="4360292"/>
            <a:ext cx="290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spc="-200" dirty="0">
                <a:solidFill>
                  <a:srgbClr val="323941"/>
                </a:solidFill>
                <a:ea typeface="S-Core Dream 5 Medium"/>
              </a:rPr>
              <a:t>데이터 정제</a:t>
            </a:r>
            <a:endParaRPr lang="ko-KR" sz="32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3B375A5-E632-74B6-42CF-F06A36ACAD4D}"/>
              </a:ext>
            </a:extLst>
          </p:cNvPr>
          <p:cNvSpPr txBox="1"/>
          <p:nvPr/>
        </p:nvSpPr>
        <p:spPr>
          <a:xfrm>
            <a:off x="1359267" y="4938554"/>
            <a:ext cx="348878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중복된 데이터 제거</a:t>
            </a:r>
            <a:endParaRPr lang="en-US" altLang="ko-KR" sz="2800" spc="-100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3BC88F8-33F8-ED62-9BB1-0CB2721AB79F}"/>
              </a:ext>
            </a:extLst>
          </p:cNvPr>
          <p:cNvSpPr txBox="1"/>
          <p:nvPr/>
        </p:nvSpPr>
        <p:spPr>
          <a:xfrm>
            <a:off x="4281714" y="1333500"/>
            <a:ext cx="10045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400" dirty="0">
                <a:solidFill>
                  <a:srgbClr val="323941"/>
                </a:solidFill>
                <a:latin typeface="S-Core Dream 3 Light"/>
              </a:rPr>
              <a:t>데이터 </a:t>
            </a:r>
            <a:r>
              <a:rPr lang="ko-KR" altLang="en-US" sz="6000" b="1" spc="-400" dirty="0" err="1">
                <a:solidFill>
                  <a:srgbClr val="323941"/>
                </a:solidFill>
                <a:latin typeface="S-Core Dream 3 Light"/>
              </a:rPr>
              <a:t>전처리</a:t>
            </a:r>
            <a:r>
              <a:rPr lang="ko-KR" altLang="en-US" sz="6000" b="1" spc="-400" dirty="0">
                <a:solidFill>
                  <a:srgbClr val="323941"/>
                </a:solidFill>
                <a:latin typeface="S-Core Dream 3 Light"/>
              </a:rPr>
              <a:t> 과정</a:t>
            </a:r>
            <a:endParaRPr lang="en-US" sz="6000" b="1" i="0" u="none" strike="noStrike" spc="-400" dirty="0">
              <a:solidFill>
                <a:srgbClr val="323941"/>
              </a:solidFill>
              <a:latin typeface="S-Core Dream 3 Light"/>
            </a:endParaRPr>
          </a:p>
        </p:txBody>
      </p:sp>
      <p:pic>
        <p:nvPicPr>
          <p:cNvPr id="15" name="Picture 4" descr="가로조합1">
            <a:extLst>
              <a:ext uri="{FF2B5EF4-FFF2-40B4-BE49-F238E27FC236}">
                <a16:creationId xmlns:a16="http://schemas.microsoft.com/office/drawing/2014/main" id="{0E0764F9-A99E-BE4F-26B1-E003BB01B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7FA2C033-221D-5B95-7F3F-FC39646E4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657" y="308914"/>
            <a:ext cx="1828800" cy="400049"/>
          </a:xfrm>
          <a:prstGeom prst="rect">
            <a:avLst/>
          </a:prstGeom>
        </p:spPr>
      </p:pic>
      <p:sp>
        <p:nvSpPr>
          <p:cNvPr id="29" name="TextBox 19">
            <a:extLst>
              <a:ext uri="{FF2B5EF4-FFF2-40B4-BE49-F238E27FC236}">
                <a16:creationId xmlns:a16="http://schemas.microsoft.com/office/drawing/2014/main" id="{CD6B69CD-F79E-1586-5FAE-8068C6A3A7E6}"/>
              </a:ext>
            </a:extLst>
          </p:cNvPr>
          <p:cNvSpPr txBox="1"/>
          <p:nvPr/>
        </p:nvSpPr>
        <p:spPr>
          <a:xfrm>
            <a:off x="1991717" y="347014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3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5A7FCDE0-0EF7-1275-6867-FB50C2ED3B7D}"/>
              </a:ext>
            </a:extLst>
          </p:cNvPr>
          <p:cNvSpPr txBox="1"/>
          <p:nvPr/>
        </p:nvSpPr>
        <p:spPr>
          <a:xfrm>
            <a:off x="1337967" y="5587707"/>
            <a:ext cx="348878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날짜 및 시간 통합</a:t>
            </a:r>
            <a:endParaRPr lang="en-US" altLang="ko-KR" sz="2800" spc="-100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FEC56AF6-2C22-743A-B62A-469E00BFC5FC}"/>
              </a:ext>
            </a:extLst>
          </p:cNvPr>
          <p:cNvSpPr txBox="1"/>
          <p:nvPr/>
        </p:nvSpPr>
        <p:spPr>
          <a:xfrm>
            <a:off x="1337967" y="6245678"/>
            <a:ext cx="348878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데이터 정렬</a:t>
            </a:r>
            <a:endParaRPr lang="en-US" altLang="ko-KR" sz="2800" spc="-100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F4C257-C4D9-0049-A5E7-F43001BF63C5}"/>
              </a:ext>
            </a:extLst>
          </p:cNvPr>
          <p:cNvSpPr txBox="1"/>
          <p:nvPr/>
        </p:nvSpPr>
        <p:spPr>
          <a:xfrm>
            <a:off x="1359267" y="6913173"/>
            <a:ext cx="348878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열 순서 재배치</a:t>
            </a:r>
            <a:endParaRPr lang="en-US" altLang="ko-KR" sz="2800" spc="-100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AFD73381-B914-8F08-E0A2-D93E6F2F258D}"/>
              </a:ext>
            </a:extLst>
          </p:cNvPr>
          <p:cNvSpPr txBox="1"/>
          <p:nvPr/>
        </p:nvSpPr>
        <p:spPr>
          <a:xfrm>
            <a:off x="6839857" y="4917138"/>
            <a:ext cx="348878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날짜 분리</a:t>
            </a:r>
            <a:endParaRPr lang="en-US" altLang="ko-KR" sz="2800" spc="-100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069FCF30-4566-0850-A0C0-1992E73E94A2}"/>
              </a:ext>
            </a:extLst>
          </p:cNvPr>
          <p:cNvSpPr txBox="1"/>
          <p:nvPr/>
        </p:nvSpPr>
        <p:spPr>
          <a:xfrm>
            <a:off x="7017657" y="4358338"/>
            <a:ext cx="290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spc="-200" dirty="0">
                <a:solidFill>
                  <a:srgbClr val="323941"/>
                </a:solidFill>
                <a:ea typeface="S-Core Dream 5 Medium"/>
              </a:rPr>
              <a:t>파생변수 생성</a:t>
            </a:r>
            <a:endParaRPr lang="ko-KR" sz="32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FE7A983C-DFE8-B23F-B296-0DB26FE4A0DD}"/>
              </a:ext>
            </a:extLst>
          </p:cNvPr>
          <p:cNvSpPr txBox="1"/>
          <p:nvPr/>
        </p:nvSpPr>
        <p:spPr>
          <a:xfrm>
            <a:off x="6839857" y="5587707"/>
            <a:ext cx="348878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가격 차이 계산</a:t>
            </a:r>
            <a:endParaRPr lang="en-US" altLang="ko-KR" sz="2800" spc="-100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75AEB300-3C9F-5F21-EA92-6FCCCBFD1A5C}"/>
              </a:ext>
            </a:extLst>
          </p:cNvPr>
          <p:cNvSpPr txBox="1"/>
          <p:nvPr/>
        </p:nvSpPr>
        <p:spPr>
          <a:xfrm>
            <a:off x="6839857" y="6917790"/>
            <a:ext cx="348878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타겟 변수 생성</a:t>
            </a:r>
            <a:endParaRPr lang="en-US" altLang="ko-KR" sz="2800" spc="-100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B39C62DE-6431-0936-C06C-9EA4AFD2FBE3}"/>
              </a:ext>
            </a:extLst>
          </p:cNvPr>
          <p:cNvSpPr txBox="1"/>
          <p:nvPr/>
        </p:nvSpPr>
        <p:spPr>
          <a:xfrm>
            <a:off x="6844448" y="6258830"/>
            <a:ext cx="348878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분기말 여부 확인</a:t>
            </a:r>
            <a:endParaRPr lang="en-US" altLang="ko-KR" sz="2800" spc="-100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53FC337B-A12A-EE03-3098-16A83B09776B}"/>
              </a:ext>
            </a:extLst>
          </p:cNvPr>
          <p:cNvSpPr txBox="1"/>
          <p:nvPr/>
        </p:nvSpPr>
        <p:spPr>
          <a:xfrm>
            <a:off x="12460514" y="4362867"/>
            <a:ext cx="290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spc="-200" dirty="0">
                <a:solidFill>
                  <a:srgbClr val="323941"/>
                </a:solidFill>
                <a:ea typeface="S-Core Dream 5 Medium"/>
              </a:rPr>
              <a:t>데이터 </a:t>
            </a:r>
            <a:r>
              <a:rPr lang="ko-KR" altLang="en-US" sz="3200" b="1" spc="-200" dirty="0">
                <a:solidFill>
                  <a:srgbClr val="323941"/>
                </a:solidFill>
                <a:ea typeface="S-Core Dream 5 Medium"/>
              </a:rPr>
              <a:t>정규화</a:t>
            </a:r>
            <a:endParaRPr lang="ko-KR" sz="32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6830AEEF-0DE3-7833-08FC-489C9BF1EA8D}"/>
              </a:ext>
            </a:extLst>
          </p:cNvPr>
          <p:cNvSpPr txBox="1"/>
          <p:nvPr/>
        </p:nvSpPr>
        <p:spPr>
          <a:xfrm>
            <a:off x="12288157" y="4894489"/>
            <a:ext cx="4744357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spc="-100" dirty="0" err="1">
                <a:solidFill>
                  <a:srgbClr val="323941"/>
                </a:solidFill>
                <a:latin typeface="S-Core Dream 3 Light"/>
              </a:rPr>
              <a:t>StandardScaler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 사용</a:t>
            </a:r>
            <a:endParaRPr lang="en-US" altLang="ko-KR" sz="2800" spc="-100" dirty="0">
              <a:solidFill>
                <a:srgbClr val="323941"/>
              </a:solidFill>
              <a:latin typeface="S-Core Dream 3 Light"/>
            </a:endParaRPr>
          </a:p>
        </p:txBody>
      </p:sp>
    </p:spTree>
    <p:extLst>
      <p:ext uri="{BB962C8B-B14F-4D97-AF65-F5344CB8AC3E}">
        <p14:creationId xmlns:p14="http://schemas.microsoft.com/office/powerpoint/2010/main" val="626728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091CD-B7E5-56A6-24D9-3BFC61E7E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98D789C3-84DB-C5EE-5BB8-8FBDBA1C6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717" y="3432305"/>
            <a:ext cx="14721667" cy="505459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4CBBD87-1FEA-10B1-3F9E-71ADB3153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96400" y="2729431"/>
            <a:ext cx="292100" cy="2921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28E5CA4F-9B6C-8BCB-4455-86B96137D59F}"/>
              </a:ext>
            </a:extLst>
          </p:cNvPr>
          <p:cNvSpPr txBox="1"/>
          <p:nvPr/>
        </p:nvSpPr>
        <p:spPr>
          <a:xfrm>
            <a:off x="4281714" y="1333500"/>
            <a:ext cx="10045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400" dirty="0">
                <a:solidFill>
                  <a:srgbClr val="323941"/>
                </a:solidFill>
                <a:latin typeface="S-Core Dream 3 Light"/>
              </a:rPr>
              <a:t>데이터 </a:t>
            </a:r>
            <a:r>
              <a:rPr lang="ko-KR" altLang="en-US" sz="6000" b="1" spc="-400" dirty="0" err="1">
                <a:solidFill>
                  <a:srgbClr val="323941"/>
                </a:solidFill>
                <a:latin typeface="S-Core Dream 3 Light"/>
              </a:rPr>
              <a:t>전처리</a:t>
            </a:r>
            <a:r>
              <a:rPr lang="ko-KR" altLang="en-US" sz="6000" b="1" spc="-400" dirty="0">
                <a:solidFill>
                  <a:srgbClr val="323941"/>
                </a:solidFill>
                <a:latin typeface="S-Core Dream 3 Light"/>
              </a:rPr>
              <a:t> 과정</a:t>
            </a:r>
            <a:endParaRPr lang="en-US" sz="6000" b="1" i="0" u="none" strike="noStrike" spc="-400" dirty="0">
              <a:solidFill>
                <a:srgbClr val="323941"/>
              </a:solidFill>
              <a:latin typeface="S-Core Dream 3 Light"/>
            </a:endParaRPr>
          </a:p>
        </p:txBody>
      </p:sp>
      <p:pic>
        <p:nvPicPr>
          <p:cNvPr id="15" name="Picture 4" descr="가로조합1">
            <a:extLst>
              <a:ext uri="{FF2B5EF4-FFF2-40B4-BE49-F238E27FC236}">
                <a16:creationId xmlns:a16="http://schemas.microsoft.com/office/drawing/2014/main" id="{C709C410-EDFA-94C5-A040-8150EA3F9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FFB63E4C-3C5D-F3CD-4967-21CCD0F5C5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657" y="308914"/>
            <a:ext cx="1828800" cy="400049"/>
          </a:xfrm>
          <a:prstGeom prst="rect">
            <a:avLst/>
          </a:prstGeom>
        </p:spPr>
      </p:pic>
      <p:sp>
        <p:nvSpPr>
          <p:cNvPr id="29" name="TextBox 19">
            <a:extLst>
              <a:ext uri="{FF2B5EF4-FFF2-40B4-BE49-F238E27FC236}">
                <a16:creationId xmlns:a16="http://schemas.microsoft.com/office/drawing/2014/main" id="{C53A6C68-5D5F-B95A-2996-4B3506DA6BE4}"/>
              </a:ext>
            </a:extLst>
          </p:cNvPr>
          <p:cNvSpPr txBox="1"/>
          <p:nvPr/>
        </p:nvSpPr>
        <p:spPr>
          <a:xfrm>
            <a:off x="1991717" y="347014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3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63A08F0A-707B-C4EE-B621-04058202B4C8}"/>
              </a:ext>
            </a:extLst>
          </p:cNvPr>
          <p:cNvSpPr txBox="1"/>
          <p:nvPr/>
        </p:nvSpPr>
        <p:spPr>
          <a:xfrm>
            <a:off x="2540184" y="4935894"/>
            <a:ext cx="579120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‘open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close’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: 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시가 </a:t>
            </a: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- 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종가 </a:t>
            </a:r>
            <a:endParaRPr lang="en-US" altLang="ko-KR" sz="2800" spc="-100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A6C772DC-FDD4-9206-D22F-5E3F04A3BE22}"/>
              </a:ext>
            </a:extLst>
          </p:cNvPr>
          <p:cNvSpPr txBox="1"/>
          <p:nvPr/>
        </p:nvSpPr>
        <p:spPr>
          <a:xfrm>
            <a:off x="2702658" y="4118105"/>
            <a:ext cx="290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spc="-200" dirty="0">
                <a:solidFill>
                  <a:srgbClr val="323941"/>
                </a:solidFill>
                <a:ea typeface="S-Core Dream 5 Medium"/>
              </a:rPr>
              <a:t>파생변수 </a:t>
            </a:r>
            <a:r>
              <a:rPr lang="ko-KR" altLang="en-US" sz="3200" b="1" spc="-200" dirty="0">
                <a:solidFill>
                  <a:srgbClr val="323941"/>
                </a:solidFill>
                <a:ea typeface="S-Core Dream 5 Medium"/>
              </a:rPr>
              <a:t>설정</a:t>
            </a:r>
            <a:endParaRPr lang="ko-KR" sz="32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C6BC0985-091B-3590-403D-3F9B92E7FAC0}"/>
              </a:ext>
            </a:extLst>
          </p:cNvPr>
          <p:cNvSpPr txBox="1"/>
          <p:nvPr/>
        </p:nvSpPr>
        <p:spPr>
          <a:xfrm>
            <a:off x="2540184" y="5606463"/>
            <a:ext cx="548640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‘low-high’ : 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최저가 </a:t>
            </a: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- 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최고가</a:t>
            </a: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 </a:t>
            </a: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8AC59F3D-F66F-54BC-CEBF-BFB0E48B3A4A}"/>
              </a:ext>
            </a:extLst>
          </p:cNvPr>
          <p:cNvSpPr txBox="1"/>
          <p:nvPr/>
        </p:nvSpPr>
        <p:spPr>
          <a:xfrm>
            <a:off x="2540184" y="6936546"/>
            <a:ext cx="1371600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‘target’ :   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전날 종가와 오늘 종가를 비교해서 상승할지</a:t>
            </a: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, 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하락할지 예측하는 종속 변수 설정</a:t>
            </a:r>
            <a:endParaRPr lang="en-US" altLang="ko-KR" sz="2800" spc="-100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8FEFE45B-27FF-2005-0A74-41A2542310FB}"/>
              </a:ext>
            </a:extLst>
          </p:cNvPr>
          <p:cNvSpPr txBox="1"/>
          <p:nvPr/>
        </p:nvSpPr>
        <p:spPr>
          <a:xfrm>
            <a:off x="2544774" y="6277586"/>
            <a:ext cx="7691609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‘</a:t>
            </a:r>
            <a:r>
              <a:rPr lang="en-US" altLang="ko-KR" sz="2800" spc="-100" dirty="0" err="1">
                <a:solidFill>
                  <a:srgbClr val="323941"/>
                </a:solidFill>
                <a:latin typeface="S-Core Dream 3 Light"/>
              </a:rPr>
              <a:t>is_quarter_end</a:t>
            </a: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’ : 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각 분기의 마지막 달인지 여부</a:t>
            </a: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5700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80988-37F9-1B82-3672-64DE6DFE6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693C33D-C1EF-B406-11DE-8E5BDD4E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012" y="3021531"/>
            <a:ext cx="6128814" cy="390706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105BD90-6F06-396B-3649-96FE9EF34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174" y="3021531"/>
            <a:ext cx="6128814" cy="3907061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209D302B-C29A-9A93-FB42-A1B3EBC7061D}"/>
              </a:ext>
            </a:extLst>
          </p:cNvPr>
          <p:cNvSpPr txBox="1"/>
          <p:nvPr/>
        </p:nvSpPr>
        <p:spPr>
          <a:xfrm>
            <a:off x="2993117" y="3650811"/>
            <a:ext cx="3967843" cy="35364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200" b="1" spc="-2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독립 변수</a:t>
            </a:r>
            <a:endParaRPr lang="ko-KR" sz="3200" b="1" i="0" u="none" strike="noStrike" spc="-2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056AE25-0BD9-73F0-551E-780A7B551582}"/>
              </a:ext>
            </a:extLst>
          </p:cNvPr>
          <p:cNvSpPr txBox="1"/>
          <p:nvPr/>
        </p:nvSpPr>
        <p:spPr>
          <a:xfrm>
            <a:off x="2993117" y="4188332"/>
            <a:ext cx="4203333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open-close: 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시가</a:t>
            </a: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-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종가 차이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B3766C36-0B91-9E7F-24A2-C3C2FCC4FFBC}"/>
              </a:ext>
            </a:extLst>
          </p:cNvPr>
          <p:cNvSpPr txBox="1"/>
          <p:nvPr/>
        </p:nvSpPr>
        <p:spPr>
          <a:xfrm>
            <a:off x="4281714" y="1333500"/>
            <a:ext cx="10045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400" dirty="0">
                <a:solidFill>
                  <a:srgbClr val="323941"/>
                </a:solidFill>
                <a:latin typeface="S-Core Dream 3 Light"/>
              </a:rPr>
              <a:t>학습 변수 선택</a:t>
            </a:r>
            <a:endParaRPr lang="en-US" sz="6000" b="1" i="0" u="none" strike="noStrike" spc="-400" dirty="0">
              <a:solidFill>
                <a:srgbClr val="323941"/>
              </a:solidFill>
              <a:latin typeface="S-Core Dream 3 Light"/>
            </a:endParaRPr>
          </a:p>
        </p:txBody>
      </p:sp>
      <p:pic>
        <p:nvPicPr>
          <p:cNvPr id="15" name="Picture 4" descr="가로조합1">
            <a:extLst>
              <a:ext uri="{FF2B5EF4-FFF2-40B4-BE49-F238E27FC236}">
                <a16:creationId xmlns:a16="http://schemas.microsoft.com/office/drawing/2014/main" id="{074EABA9-47E6-2978-DF02-1BD97CB32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4237B6C5-4203-59EC-D0CA-4D4B92487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657" y="308914"/>
            <a:ext cx="1828800" cy="400049"/>
          </a:xfrm>
          <a:prstGeom prst="rect">
            <a:avLst/>
          </a:prstGeom>
        </p:spPr>
      </p:pic>
      <p:sp>
        <p:nvSpPr>
          <p:cNvPr id="29" name="TextBox 19">
            <a:extLst>
              <a:ext uri="{FF2B5EF4-FFF2-40B4-BE49-F238E27FC236}">
                <a16:creationId xmlns:a16="http://schemas.microsoft.com/office/drawing/2014/main" id="{CB079587-14AF-0248-159D-274E176B90D1}"/>
              </a:ext>
            </a:extLst>
          </p:cNvPr>
          <p:cNvSpPr txBox="1"/>
          <p:nvPr/>
        </p:nvSpPr>
        <p:spPr>
          <a:xfrm>
            <a:off x="1991717" y="347014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3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BB12BF99-D0B2-84E8-12B2-E7C2B7D412A6}"/>
              </a:ext>
            </a:extLst>
          </p:cNvPr>
          <p:cNvSpPr txBox="1"/>
          <p:nvPr/>
        </p:nvSpPr>
        <p:spPr>
          <a:xfrm>
            <a:off x="2993117" y="4793824"/>
            <a:ext cx="4758033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low-high: 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저가</a:t>
            </a: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-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고가 차이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9EB34577-8A9B-DF18-94E0-E0DA0B3E1A56}"/>
              </a:ext>
            </a:extLst>
          </p:cNvPr>
          <p:cNvSpPr txBox="1"/>
          <p:nvPr/>
        </p:nvSpPr>
        <p:spPr>
          <a:xfrm>
            <a:off x="10119859" y="4176375"/>
            <a:ext cx="1233942" cy="44766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b="1" spc="-100" dirty="0">
                <a:solidFill>
                  <a:srgbClr val="323941"/>
                </a:solidFill>
                <a:latin typeface="S-Core Dream 3 Light"/>
              </a:rPr>
              <a:t>Target: 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639D20F4-01D5-9D11-736D-1ACAC8297CB8}"/>
              </a:ext>
            </a:extLst>
          </p:cNvPr>
          <p:cNvSpPr txBox="1"/>
          <p:nvPr/>
        </p:nvSpPr>
        <p:spPr>
          <a:xfrm>
            <a:off x="10020038" y="3620570"/>
            <a:ext cx="1623930" cy="3060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spc="-2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종속 변수</a:t>
            </a:r>
            <a:endParaRPr lang="ko-KR" sz="3200" b="1" i="0" u="none" strike="noStrike" spc="-2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E5DC25B3-57D6-B81F-E5E2-DE9631688FF5}"/>
              </a:ext>
            </a:extLst>
          </p:cNvPr>
          <p:cNvSpPr txBox="1"/>
          <p:nvPr/>
        </p:nvSpPr>
        <p:spPr>
          <a:xfrm>
            <a:off x="3579096" y="6337073"/>
            <a:ext cx="4758033" cy="60978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endParaRPr lang="en-US" altLang="ko-KR" sz="2800" spc="-100" dirty="0">
              <a:solidFill>
                <a:srgbClr val="323941"/>
              </a:solidFill>
              <a:latin typeface="S-Core Dream 3 Light"/>
            </a:endParaRPr>
          </a:p>
          <a:p>
            <a:pPr marL="285750" lvl="0" indent="-285750" algn="l">
              <a:lnSpc>
                <a:spcPct val="123669"/>
              </a:lnSpc>
              <a:buFontTx/>
              <a:buChar char="-"/>
            </a:pPr>
            <a:endParaRPr lang="ko-KR" altLang="en-US" sz="2800" spc="-100" dirty="0">
              <a:solidFill>
                <a:srgbClr val="323941"/>
              </a:solidFill>
              <a:latin typeface="S-Core Dream 3 Light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A70B22B-3EE4-7803-6BD9-25AB36C02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7828546"/>
            <a:ext cx="13868400" cy="2149540"/>
          </a:xfrm>
          <a:prstGeom prst="rect">
            <a:avLst/>
          </a:prstGeom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5828DC5C-EA48-7A2A-73E5-A6B83BF3A8F6}"/>
              </a:ext>
            </a:extLst>
          </p:cNvPr>
          <p:cNvSpPr txBox="1"/>
          <p:nvPr/>
        </p:nvSpPr>
        <p:spPr>
          <a:xfrm>
            <a:off x="2539252" y="8546897"/>
            <a:ext cx="2794748" cy="72706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dirty="0"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변수 선정 이유</a:t>
            </a:r>
            <a:endParaRPr lang="ko-KR" sz="3200" b="1" i="0" u="none" strike="noStrike" spc="-2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145B29E4-3D46-C567-3BBC-5673D2B9483C}"/>
              </a:ext>
            </a:extLst>
          </p:cNvPr>
          <p:cNvSpPr txBox="1"/>
          <p:nvPr/>
        </p:nvSpPr>
        <p:spPr>
          <a:xfrm>
            <a:off x="5905501" y="8227275"/>
            <a:ext cx="10896600" cy="90300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기존 가격 변수들</a:t>
            </a:r>
            <a:r>
              <a:rPr lang="en-US" altLang="ko-KR" sz="2800" b="0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2800" b="0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시가</a:t>
            </a:r>
            <a:r>
              <a:rPr lang="en-US" altLang="ko-KR" sz="2800" b="0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2800" b="0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종가</a:t>
            </a:r>
            <a:r>
              <a:rPr lang="en-US" altLang="ko-KR" sz="2800" b="0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2800" b="0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최고가</a:t>
            </a:r>
            <a:r>
              <a:rPr lang="en-US" altLang="ko-KR" sz="2800" b="0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2800" b="0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최저가</a:t>
            </a:r>
            <a:r>
              <a:rPr lang="en-US" altLang="ko-KR" sz="2800" b="0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r>
              <a:rPr lang="ko-KR" altLang="en-US" sz="2800" b="0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은 높은 상관관계</a:t>
            </a:r>
            <a:endParaRPr lang="en-US" altLang="ko-KR" sz="2800" b="0" i="0" dirty="0">
              <a:effectLst/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l"/>
            <a:r>
              <a:rPr lang="en-US" altLang="ko-KR" sz="28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</a:t>
            </a:r>
            <a:r>
              <a:rPr lang="en-US" altLang="ko-KR" sz="2800" b="0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(0.9 </a:t>
            </a:r>
            <a:r>
              <a:rPr lang="ko-KR" altLang="en-US" sz="2800" b="0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이상</a:t>
            </a:r>
            <a:r>
              <a:rPr lang="en-US" altLang="ko-KR" sz="2800" b="0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r>
              <a:rPr lang="ko-KR" altLang="en-US" sz="2800" b="0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 제외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0DA33BEF-7AE1-3318-8F69-EC7E9AFA51D5}"/>
              </a:ext>
            </a:extLst>
          </p:cNvPr>
          <p:cNvSpPr txBox="1"/>
          <p:nvPr/>
        </p:nvSpPr>
        <p:spPr>
          <a:xfrm>
            <a:off x="5909666" y="9140641"/>
            <a:ext cx="9361770" cy="77673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가격 차이와 시기적 특성을 반영하는 변수만 선택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9C67147A-5E40-881C-23D6-0FF6C935424F}"/>
              </a:ext>
            </a:extLst>
          </p:cNvPr>
          <p:cNvSpPr txBox="1"/>
          <p:nvPr/>
        </p:nvSpPr>
        <p:spPr>
          <a:xfrm>
            <a:off x="10099076" y="4793824"/>
            <a:ext cx="5466898" cy="40041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indent="-285750">
              <a:lnSpc>
                <a:spcPct val="123669"/>
              </a:lnSpc>
              <a:buFontTx/>
              <a:buChar char="-"/>
            </a:pPr>
            <a:r>
              <a:rPr lang="ko-KR" altLang="en-US" sz="2400" spc="-100" dirty="0">
                <a:solidFill>
                  <a:srgbClr val="323941"/>
                </a:solidFill>
                <a:latin typeface="S-Core Dream 3 Light"/>
              </a:rPr>
              <a:t>다음 날 주가 상승</a:t>
            </a:r>
            <a:r>
              <a:rPr lang="en-US" altLang="ko-KR" sz="2400" spc="-100" dirty="0">
                <a:solidFill>
                  <a:srgbClr val="323941"/>
                </a:solidFill>
                <a:latin typeface="S-Core Dream 3 Light"/>
              </a:rPr>
              <a:t>(1)/</a:t>
            </a:r>
            <a:r>
              <a:rPr lang="ko-KR" altLang="en-US" sz="2400" spc="-100" dirty="0">
                <a:solidFill>
                  <a:srgbClr val="323941"/>
                </a:solidFill>
                <a:latin typeface="S-Core Dream 3 Light"/>
              </a:rPr>
              <a:t>하락</a:t>
            </a:r>
            <a:r>
              <a:rPr lang="en-US" altLang="ko-KR" sz="2400" spc="-100" dirty="0">
                <a:solidFill>
                  <a:srgbClr val="323941"/>
                </a:solidFill>
                <a:latin typeface="S-Core Dream 3 Light"/>
              </a:rPr>
              <a:t>(0) </a:t>
            </a:r>
            <a:r>
              <a:rPr lang="ko-KR" altLang="en-US" sz="2400" spc="-100" dirty="0">
                <a:solidFill>
                  <a:srgbClr val="323941"/>
                </a:solidFill>
                <a:latin typeface="S-Core Dream 3 Light"/>
              </a:rPr>
              <a:t>예측 </a:t>
            </a:r>
            <a:endParaRPr lang="en-US" altLang="ko-KR" sz="2400" spc="-100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090459B9-E9EA-E09C-C6AD-663F7E05CD0D}"/>
              </a:ext>
            </a:extLst>
          </p:cNvPr>
          <p:cNvSpPr txBox="1"/>
          <p:nvPr/>
        </p:nvSpPr>
        <p:spPr>
          <a:xfrm>
            <a:off x="2993117" y="5480255"/>
            <a:ext cx="470296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>
              <a:lnSpc>
                <a:spcPct val="99600"/>
              </a:lnSpc>
            </a:pP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-   </a:t>
            </a:r>
            <a:r>
              <a:rPr lang="en-US" altLang="ko-KR" sz="2800" spc="-100" dirty="0" err="1">
                <a:solidFill>
                  <a:srgbClr val="323941"/>
                </a:solidFill>
                <a:latin typeface="S-Core Dream 3 Light"/>
              </a:rPr>
              <a:t>is_quarter_end</a:t>
            </a: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: 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분기말 여부</a:t>
            </a:r>
            <a:endParaRPr lang="en-US" altLang="ko-KR" sz="2800" spc="-100" dirty="0">
              <a:solidFill>
                <a:srgbClr val="323941"/>
              </a:solidFill>
              <a:latin typeface="S-Core Dream 3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1257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F2575-F969-F283-EDE4-1C09946C3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FC61C13-EEA6-48D9-9A92-BF58E7C6B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863" y="3558428"/>
            <a:ext cx="5270500" cy="5054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4C2EB83-B221-3A89-864A-7B1AB3F8E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0" y="3558429"/>
            <a:ext cx="5270500" cy="505459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0553311-9E91-AB03-51D5-BC83C297C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96400" y="2729431"/>
            <a:ext cx="292100" cy="2921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DDBE55C4-B08D-2F8D-B24B-0D5D1CB75A97}"/>
              </a:ext>
            </a:extLst>
          </p:cNvPr>
          <p:cNvSpPr txBox="1"/>
          <p:nvPr/>
        </p:nvSpPr>
        <p:spPr>
          <a:xfrm>
            <a:off x="3729262" y="4400820"/>
            <a:ext cx="3967843" cy="35364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spc="-200" dirty="0">
                <a:solidFill>
                  <a:srgbClr val="323941"/>
                </a:solidFill>
                <a:ea typeface="S-Core Dream 5 Medium"/>
              </a:rPr>
              <a:t>학습 및 테스트 데이터</a:t>
            </a:r>
            <a:endParaRPr lang="ko-KR" sz="32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55541AA-5FA9-AB13-39DC-03558DAC90F6}"/>
              </a:ext>
            </a:extLst>
          </p:cNvPr>
          <p:cNvSpPr txBox="1"/>
          <p:nvPr/>
        </p:nvSpPr>
        <p:spPr>
          <a:xfrm>
            <a:off x="3569972" y="4979082"/>
            <a:ext cx="4203333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기간 </a:t>
            </a: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: 2017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년 </a:t>
            </a: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~ 2023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년</a:t>
            </a:r>
            <a:endParaRPr lang="en-US" altLang="ko-KR" sz="2800" spc="-100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97B68A4-4259-49A8-80B4-0B7131E58A5D}"/>
              </a:ext>
            </a:extLst>
          </p:cNvPr>
          <p:cNvSpPr txBox="1"/>
          <p:nvPr/>
        </p:nvSpPr>
        <p:spPr>
          <a:xfrm>
            <a:off x="4281714" y="1333500"/>
            <a:ext cx="10045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400" dirty="0">
                <a:solidFill>
                  <a:srgbClr val="323941"/>
                </a:solidFill>
                <a:latin typeface="S-Core Dream 3 Light"/>
              </a:rPr>
              <a:t>데이터 분할 전략</a:t>
            </a:r>
            <a:endParaRPr lang="en-US" sz="6000" b="1" i="0" u="none" strike="noStrike" spc="-400" dirty="0">
              <a:solidFill>
                <a:srgbClr val="323941"/>
              </a:solidFill>
              <a:latin typeface="S-Core Dream 3 Light"/>
            </a:endParaRPr>
          </a:p>
        </p:txBody>
      </p:sp>
      <p:pic>
        <p:nvPicPr>
          <p:cNvPr id="15" name="Picture 4" descr="가로조합1">
            <a:extLst>
              <a:ext uri="{FF2B5EF4-FFF2-40B4-BE49-F238E27FC236}">
                <a16:creationId xmlns:a16="http://schemas.microsoft.com/office/drawing/2014/main" id="{FF04D445-8804-B9A4-02B5-9A2E53824E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AFBCD04E-D27D-E46B-7D81-2B5D83887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657" y="308914"/>
            <a:ext cx="1828800" cy="400049"/>
          </a:xfrm>
          <a:prstGeom prst="rect">
            <a:avLst/>
          </a:prstGeom>
        </p:spPr>
      </p:pic>
      <p:sp>
        <p:nvSpPr>
          <p:cNvPr id="29" name="TextBox 19">
            <a:extLst>
              <a:ext uri="{FF2B5EF4-FFF2-40B4-BE49-F238E27FC236}">
                <a16:creationId xmlns:a16="http://schemas.microsoft.com/office/drawing/2014/main" id="{17DE3650-662C-B36A-7981-A86E0ACBCB3A}"/>
              </a:ext>
            </a:extLst>
          </p:cNvPr>
          <p:cNvSpPr txBox="1"/>
          <p:nvPr/>
        </p:nvSpPr>
        <p:spPr>
          <a:xfrm>
            <a:off x="1991717" y="347014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3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BFC7FE1C-0D67-0E5B-4903-AB8DE4942427}"/>
              </a:ext>
            </a:extLst>
          </p:cNvPr>
          <p:cNvSpPr txBox="1"/>
          <p:nvPr/>
        </p:nvSpPr>
        <p:spPr>
          <a:xfrm>
            <a:off x="3548672" y="5628235"/>
            <a:ext cx="4758033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용도 </a:t>
            </a: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: 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모델 학습 및 성능 평가</a:t>
            </a:r>
            <a:endParaRPr lang="en-US" altLang="ko-KR" sz="2800" spc="-100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5A26FA87-0FAA-9D65-DF77-7363C8EF4E2C}"/>
              </a:ext>
            </a:extLst>
          </p:cNvPr>
          <p:cNvSpPr txBox="1"/>
          <p:nvPr/>
        </p:nvSpPr>
        <p:spPr>
          <a:xfrm>
            <a:off x="10694307" y="4957667"/>
            <a:ext cx="348878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기간 </a:t>
            </a: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: 2024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년</a:t>
            </a:r>
            <a:endParaRPr lang="en-US" altLang="ko-KR" sz="2800" spc="-100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237B1EA4-0B9E-1CE5-43BD-B901267E3136}"/>
              </a:ext>
            </a:extLst>
          </p:cNvPr>
          <p:cNvSpPr txBox="1"/>
          <p:nvPr/>
        </p:nvSpPr>
        <p:spPr>
          <a:xfrm>
            <a:off x="10872107" y="4398867"/>
            <a:ext cx="290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spc="-200" dirty="0">
                <a:solidFill>
                  <a:srgbClr val="323941"/>
                </a:solidFill>
                <a:ea typeface="S-Core Dream 5 Medium"/>
              </a:rPr>
              <a:t>검증 데이터</a:t>
            </a:r>
            <a:endParaRPr lang="ko-KR" sz="32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DF317ECE-C757-7DC4-1722-A19E8F1DF365}"/>
              </a:ext>
            </a:extLst>
          </p:cNvPr>
          <p:cNvSpPr txBox="1"/>
          <p:nvPr/>
        </p:nvSpPr>
        <p:spPr>
          <a:xfrm>
            <a:off x="10694306" y="5628236"/>
            <a:ext cx="4361543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용도 </a:t>
            </a: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: 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실제 예측 성능 검증</a:t>
            </a:r>
            <a:endParaRPr lang="en-US" altLang="ko-KR" sz="2800" spc="-100" dirty="0">
              <a:solidFill>
                <a:srgbClr val="323941"/>
              </a:solidFill>
              <a:latin typeface="S-Core Dream 3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9530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42" y="3440129"/>
            <a:ext cx="6337302" cy="32435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188446" y="3715643"/>
            <a:ext cx="4443323" cy="3917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1" i="0" u="none" strike="noStrike" spc="-2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Logistic Regression</a:t>
            </a:r>
            <a:endParaRPr lang="ko-KR" sz="2800" b="1" i="0" u="none" strike="noStrike" spc="-2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88446" y="4382899"/>
            <a:ext cx="6146498" cy="154120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r>
              <a:rPr lang="ko-KR" altLang="en-US" sz="28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로지스틱 회귀는 선형 모델로</a:t>
            </a:r>
            <a:r>
              <a:rPr lang="en-US" altLang="ko-KR" sz="28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2800" b="1" spc="-100" dirty="0" err="1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출력값이</a:t>
            </a:r>
            <a:r>
              <a:rPr lang="ko-KR" altLang="en-US" sz="28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이진 또는 다중 클래스인 경우에 적합한 분류 알고리즘</a:t>
            </a:r>
            <a:endParaRPr lang="en-US" sz="2800" b="1" i="0" u="none" strike="noStrike" spc="-100" dirty="0">
              <a:solidFill>
                <a:srgbClr val="32394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428014" y="2324100"/>
            <a:ext cx="603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altLang="en-US" sz="2800" b="1" i="0" u="none" strike="noStrike" spc="-200" dirty="0">
                <a:solidFill>
                  <a:srgbClr val="323941"/>
                </a:solidFill>
                <a:latin typeface="S-Core Dream 3 Light"/>
                <a:ea typeface="S-Core Dream 5 Medium"/>
              </a:rPr>
              <a:t>모델 개요</a:t>
            </a:r>
            <a:endParaRPr lang="ko-KR" sz="28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001523" y="9688527"/>
            <a:ext cx="1651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23941"/>
                </a:solidFill>
                <a:latin typeface="S-Core Dream 5 Medium"/>
              </a:rPr>
              <a:t>MIRI COMPANY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281714" y="1333500"/>
            <a:ext cx="10045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400" dirty="0">
                <a:solidFill>
                  <a:srgbClr val="323941"/>
                </a:solidFill>
                <a:latin typeface="S-Core Dream 3 Light"/>
              </a:rPr>
              <a:t>사용한 </a:t>
            </a:r>
            <a:r>
              <a:rPr lang="ko-KR" altLang="en-US" sz="6000" b="1" spc="-400" dirty="0" err="1">
                <a:solidFill>
                  <a:srgbClr val="323941"/>
                </a:solidFill>
                <a:latin typeface="S-Core Dream 3 Light"/>
              </a:rPr>
              <a:t>머신러닝</a:t>
            </a:r>
            <a:r>
              <a:rPr lang="ko-KR" altLang="en-US" sz="6000" b="1" spc="-400" dirty="0">
                <a:solidFill>
                  <a:srgbClr val="323941"/>
                </a:solidFill>
                <a:latin typeface="S-Core Dream 3 Light"/>
              </a:rPr>
              <a:t> 모델</a:t>
            </a:r>
            <a:endParaRPr lang="en-US" sz="6000" b="1" i="0" u="none" strike="noStrike" spc="-400" dirty="0">
              <a:solidFill>
                <a:srgbClr val="323941"/>
              </a:solidFill>
              <a:latin typeface="S-Core Dream 3 Light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1DC3AA4-1177-1936-0C63-2DDD407D7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07" y="6867129"/>
            <a:ext cx="5105400" cy="3243500"/>
          </a:xfrm>
          <a:prstGeom prst="rect">
            <a:avLst/>
          </a:prstGeom>
        </p:spPr>
      </p:pic>
      <p:pic>
        <p:nvPicPr>
          <p:cNvPr id="15" name="Picture 4" descr="가로조합1">
            <a:extLst>
              <a:ext uri="{FF2B5EF4-FFF2-40B4-BE49-F238E27FC236}">
                <a16:creationId xmlns:a16="http://schemas.microsoft.com/office/drawing/2014/main" id="{8E3F01E0-1B3C-0705-EED5-D4F887600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7B64140B-96E4-0AFE-AA8A-8289705BC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657" y="308914"/>
            <a:ext cx="1828800" cy="400049"/>
          </a:xfrm>
          <a:prstGeom prst="rect">
            <a:avLst/>
          </a:prstGeom>
        </p:spPr>
      </p:pic>
      <p:sp>
        <p:nvSpPr>
          <p:cNvPr id="29" name="TextBox 19">
            <a:extLst>
              <a:ext uri="{FF2B5EF4-FFF2-40B4-BE49-F238E27FC236}">
                <a16:creationId xmlns:a16="http://schemas.microsoft.com/office/drawing/2014/main" id="{2F40F2B1-12A5-7375-4F21-345D96F206C9}"/>
              </a:ext>
            </a:extLst>
          </p:cNvPr>
          <p:cNvSpPr txBox="1"/>
          <p:nvPr/>
        </p:nvSpPr>
        <p:spPr>
          <a:xfrm>
            <a:off x="1991717" y="347014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3</a:t>
            </a:r>
          </a:p>
        </p:txBody>
      </p:sp>
      <p:pic>
        <p:nvPicPr>
          <p:cNvPr id="1028" name="Picture 4" descr="Ensemble Learning: A Combined Prediction Model (2025 Guide) - viso.ai">
            <a:extLst>
              <a:ext uri="{FF2B5EF4-FFF2-40B4-BE49-F238E27FC236}">
                <a16:creationId xmlns:a16="http://schemas.microsoft.com/office/drawing/2014/main" id="{6FF38190-2012-7F77-26CE-E389BA079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6792950"/>
            <a:ext cx="6934200" cy="339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7BD00FE5-3A66-9C8F-46C0-E1D5F2732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3467101"/>
            <a:ext cx="9372600" cy="3216528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A4049B6C-2920-5D30-D2DD-C448EA5B2F21}"/>
              </a:ext>
            </a:extLst>
          </p:cNvPr>
          <p:cNvSpPr txBox="1"/>
          <p:nvPr/>
        </p:nvSpPr>
        <p:spPr>
          <a:xfrm>
            <a:off x="8686800" y="3701316"/>
            <a:ext cx="4368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1" i="0" u="none" strike="noStrike" spc="-2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Ensemble Mean</a:t>
            </a:r>
            <a:endParaRPr lang="ko-KR" sz="2800" b="1" i="0" u="none" strike="noStrike" spc="-2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BDD904-F196-DA48-91CC-B1BB419AB997}"/>
              </a:ext>
            </a:extLst>
          </p:cNvPr>
          <p:cNvSpPr txBox="1"/>
          <p:nvPr/>
        </p:nvSpPr>
        <p:spPr>
          <a:xfrm>
            <a:off x="8612414" y="4784078"/>
            <a:ext cx="8677944" cy="156783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r>
              <a:rPr lang="ko-KR" altLang="en-US" sz="20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서로 다른 모델의 결과를 </a:t>
            </a:r>
            <a:r>
              <a:rPr lang="ko-KR" altLang="en-US" sz="2000" b="1" spc="-100" dirty="0" err="1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평균으로하여</a:t>
            </a:r>
            <a:r>
              <a:rPr lang="ko-KR" altLang="en-US" sz="20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다시 예측</a:t>
            </a:r>
          </a:p>
          <a:p>
            <a:pPr lvl="0" algn="l">
              <a:lnSpc>
                <a:spcPct val="123669"/>
              </a:lnSpc>
            </a:pPr>
            <a:r>
              <a:rPr lang="ko-KR" altLang="en-US" sz="20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장점</a:t>
            </a:r>
          </a:p>
          <a:p>
            <a:pPr lvl="0" algn="l">
              <a:lnSpc>
                <a:spcPct val="123669"/>
              </a:lnSpc>
            </a:pPr>
            <a:r>
              <a:rPr lang="en-US" altLang="ko-KR" sz="20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1. </a:t>
            </a:r>
            <a:r>
              <a:rPr lang="ko-KR" altLang="en-US" sz="20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안정성</a:t>
            </a:r>
            <a:r>
              <a:rPr lang="en-US" altLang="ko-KR" sz="20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20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개별 모델의 예측 오류가 상쇄 </a:t>
            </a:r>
            <a:r>
              <a:rPr lang="en-US" altLang="ko-KR" sz="20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-&gt; </a:t>
            </a:r>
            <a:r>
              <a:rPr lang="ko-KR" altLang="en-US" sz="20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더 안정적인 예측</a:t>
            </a:r>
          </a:p>
          <a:p>
            <a:pPr lvl="0" algn="l">
              <a:lnSpc>
                <a:spcPct val="123669"/>
              </a:lnSpc>
            </a:pPr>
            <a:r>
              <a:rPr lang="en-US" altLang="ko-KR" sz="20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2. </a:t>
            </a:r>
            <a:r>
              <a:rPr lang="ko-KR" altLang="en-US" sz="20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일반화 능력 향상</a:t>
            </a:r>
            <a:r>
              <a:rPr lang="en-US" altLang="ko-KR" sz="20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2000" b="1" spc="-100" dirty="0" err="1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과적합</a:t>
            </a:r>
            <a:r>
              <a:rPr lang="ko-KR" altLang="en-US" sz="20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줄임</a:t>
            </a:r>
          </a:p>
          <a:p>
            <a:pPr lvl="0" algn="l">
              <a:lnSpc>
                <a:spcPct val="123669"/>
              </a:lnSpc>
            </a:pPr>
            <a:r>
              <a:rPr lang="en-US" altLang="ko-KR" sz="20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3. </a:t>
            </a:r>
            <a:r>
              <a:rPr lang="ko-KR" altLang="en-US" sz="20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변동성 감소</a:t>
            </a:r>
            <a:r>
              <a:rPr lang="en-US" altLang="ko-KR" sz="20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 </a:t>
            </a:r>
            <a:r>
              <a:rPr lang="ko-KR" altLang="en-US" sz="20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특히 암호화폐시장은 변동성이 큼 </a:t>
            </a:r>
            <a:endParaRPr lang="en-US" altLang="ko-KR" sz="2000" b="1" spc="-100" dirty="0">
              <a:solidFill>
                <a:srgbClr val="32394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lvl="0" algn="l">
              <a:lnSpc>
                <a:spcPct val="123669"/>
              </a:lnSpc>
            </a:pPr>
            <a:r>
              <a:rPr lang="en-US" altLang="ko-KR" sz="20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-&gt; </a:t>
            </a:r>
            <a:r>
              <a:rPr lang="ko-KR" altLang="en-US" sz="20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여러 모델의 결과를 평균내는 것이 신뢰성을 높이는데 도움이 됨</a:t>
            </a:r>
            <a:endParaRPr lang="en-US" sz="2000" b="1" i="0" u="none" strike="noStrike" spc="-100" dirty="0">
              <a:solidFill>
                <a:srgbClr val="32394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F5A0412-E46E-DEE1-6FF0-6B5C9688537E}"/>
              </a:ext>
            </a:extLst>
          </p:cNvPr>
          <p:cNvSpPr/>
          <p:nvPr/>
        </p:nvSpPr>
        <p:spPr>
          <a:xfrm>
            <a:off x="9444264" y="6792950"/>
            <a:ext cx="1071336" cy="391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8F0BD-7175-E007-199F-6CA43DCD7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B22C8201-291E-0E86-4947-F019BB65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3467099"/>
            <a:ext cx="5270500" cy="233952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C8AF9F3F-9471-6E84-D66D-BEEADCABDED6}"/>
              </a:ext>
            </a:extLst>
          </p:cNvPr>
          <p:cNvSpPr txBox="1"/>
          <p:nvPr/>
        </p:nvSpPr>
        <p:spPr>
          <a:xfrm>
            <a:off x="6428014" y="2324100"/>
            <a:ext cx="603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altLang="en-US" sz="2800" b="1" i="0" u="none" strike="noStrike" spc="-200" dirty="0">
                <a:solidFill>
                  <a:srgbClr val="323941"/>
                </a:solidFill>
                <a:latin typeface="S-Core Dream 3 Light"/>
                <a:ea typeface="S-Core Dream 5 Medium"/>
              </a:rPr>
              <a:t>모델 개요</a:t>
            </a:r>
            <a:endParaRPr lang="ko-KR" sz="28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A89EEBE7-21CD-EA53-E7CF-B063487D5E31}"/>
              </a:ext>
            </a:extLst>
          </p:cNvPr>
          <p:cNvSpPr txBox="1"/>
          <p:nvPr/>
        </p:nvSpPr>
        <p:spPr>
          <a:xfrm>
            <a:off x="11130643" y="9423398"/>
            <a:ext cx="381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323941"/>
                </a:solidFill>
                <a:latin typeface="S-Core Dream 5 Medium"/>
              </a:rPr>
              <a:t>04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70454A2-EA91-08BD-42E1-B850DDB313D9}"/>
              </a:ext>
            </a:extLst>
          </p:cNvPr>
          <p:cNvSpPr txBox="1"/>
          <p:nvPr/>
        </p:nvSpPr>
        <p:spPr>
          <a:xfrm>
            <a:off x="4281714" y="1333500"/>
            <a:ext cx="10045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400" dirty="0">
                <a:solidFill>
                  <a:srgbClr val="323941"/>
                </a:solidFill>
                <a:latin typeface="S-Core Dream 3 Light"/>
              </a:rPr>
              <a:t>사용한 </a:t>
            </a:r>
            <a:r>
              <a:rPr lang="ko-KR" altLang="en-US" sz="6000" b="1" spc="-400" dirty="0" err="1">
                <a:solidFill>
                  <a:srgbClr val="323941"/>
                </a:solidFill>
                <a:latin typeface="S-Core Dream 3 Light"/>
              </a:rPr>
              <a:t>머신러닝</a:t>
            </a:r>
            <a:r>
              <a:rPr lang="ko-KR" altLang="en-US" sz="6000" b="1" spc="-400" dirty="0">
                <a:solidFill>
                  <a:srgbClr val="323941"/>
                </a:solidFill>
                <a:latin typeface="S-Core Dream 3 Light"/>
              </a:rPr>
              <a:t> 모델</a:t>
            </a:r>
            <a:endParaRPr lang="en-US" sz="6000" b="1" i="0" u="none" strike="noStrike" spc="-400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2A29B1F4-C845-392E-C726-3261D708CFF7}"/>
              </a:ext>
            </a:extLst>
          </p:cNvPr>
          <p:cNvSpPr txBox="1"/>
          <p:nvPr/>
        </p:nvSpPr>
        <p:spPr>
          <a:xfrm>
            <a:off x="6487886" y="3691643"/>
            <a:ext cx="4368800" cy="62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1" i="0" u="none" strike="noStrike" spc="-200" dirty="0" err="1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RandomForest</a:t>
            </a:r>
            <a:endParaRPr lang="ko-KR" sz="2800" b="1" i="0" u="none" strike="noStrike" spc="-2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E211B3F3-9579-9CB3-4822-FEB54E020B95}"/>
              </a:ext>
            </a:extLst>
          </p:cNvPr>
          <p:cNvSpPr txBox="1"/>
          <p:nvPr/>
        </p:nvSpPr>
        <p:spPr>
          <a:xfrm>
            <a:off x="6483350" y="4470343"/>
            <a:ext cx="4902200" cy="114396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r>
              <a:rPr lang="ko-KR" altLang="en-US" sz="2000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여러 개의 </a:t>
            </a:r>
            <a:r>
              <a:rPr lang="ko-KR" altLang="en-US" sz="2000" spc="-100" dirty="0" err="1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결정트리를</a:t>
            </a:r>
            <a:r>
              <a:rPr lang="ko-KR" altLang="en-US" sz="2000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학습시키고 그 결과를 결합하여 예측을 수행하는 </a:t>
            </a:r>
            <a:r>
              <a:rPr lang="ko-KR" altLang="en-US" sz="2000" spc="-100" dirty="0" err="1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머신러닝</a:t>
            </a:r>
            <a:r>
              <a:rPr lang="ko-KR" altLang="en-US" sz="2000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알고리즘</a:t>
            </a:r>
            <a:r>
              <a:rPr lang="en-US" altLang="ko-KR" sz="2000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2000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분류와 회귀문제에 적용</a:t>
            </a:r>
            <a:r>
              <a:rPr lang="en-US" altLang="ko-KR" sz="2000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en-US" sz="2000" b="0" i="0" u="none" strike="noStrike" spc="-100" dirty="0">
              <a:solidFill>
                <a:srgbClr val="32394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5" name="Picture 4" descr="가로조합1">
            <a:extLst>
              <a:ext uri="{FF2B5EF4-FFF2-40B4-BE49-F238E27FC236}">
                <a16:creationId xmlns:a16="http://schemas.microsoft.com/office/drawing/2014/main" id="{B62AED1F-252C-81C1-25A8-17DF414F6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F8906E0A-B1AE-6895-B693-AC8282725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657" y="308914"/>
            <a:ext cx="1828800" cy="400049"/>
          </a:xfrm>
          <a:prstGeom prst="rect">
            <a:avLst/>
          </a:prstGeom>
        </p:spPr>
      </p:pic>
      <p:sp>
        <p:nvSpPr>
          <p:cNvPr id="29" name="TextBox 19">
            <a:extLst>
              <a:ext uri="{FF2B5EF4-FFF2-40B4-BE49-F238E27FC236}">
                <a16:creationId xmlns:a16="http://schemas.microsoft.com/office/drawing/2014/main" id="{F4CEEB6F-F7A2-6EBB-FE62-823984119777}"/>
              </a:ext>
            </a:extLst>
          </p:cNvPr>
          <p:cNvSpPr txBox="1"/>
          <p:nvPr/>
        </p:nvSpPr>
        <p:spPr>
          <a:xfrm>
            <a:off x="1991717" y="347014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3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4F19390-A62D-5D12-8C01-308EDC65A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467100"/>
            <a:ext cx="5270500" cy="2339520"/>
          </a:xfrm>
          <a:prstGeom prst="rect">
            <a:avLst/>
          </a:prstGeom>
        </p:spPr>
      </p:pic>
      <p:sp>
        <p:nvSpPr>
          <p:cNvPr id="9" name="TextBox 22">
            <a:extLst>
              <a:ext uri="{FF2B5EF4-FFF2-40B4-BE49-F238E27FC236}">
                <a16:creationId xmlns:a16="http://schemas.microsoft.com/office/drawing/2014/main" id="{54B6556C-9091-B0CF-9658-355F07D266D4}"/>
              </a:ext>
            </a:extLst>
          </p:cNvPr>
          <p:cNvSpPr txBox="1"/>
          <p:nvPr/>
        </p:nvSpPr>
        <p:spPr>
          <a:xfrm>
            <a:off x="5568043" y="9439725"/>
            <a:ext cx="381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323941"/>
                </a:solidFill>
                <a:latin typeface="S-Core Dream 5 Medium"/>
              </a:rPr>
              <a:t>04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64CCC8C8-DE8C-3720-2D07-FD73FFEA6C5B}"/>
              </a:ext>
            </a:extLst>
          </p:cNvPr>
          <p:cNvSpPr txBox="1"/>
          <p:nvPr/>
        </p:nvSpPr>
        <p:spPr>
          <a:xfrm>
            <a:off x="922342" y="3689893"/>
            <a:ext cx="5192707" cy="66637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1" i="0" u="none" strike="noStrike" spc="-2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XGB(</a:t>
            </a:r>
            <a:r>
              <a:rPr lang="en-US" altLang="ko-KR" sz="2800" b="1" i="0" u="none" strike="noStrike" spc="-200" dirty="0" err="1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XGBoost</a:t>
            </a:r>
            <a:r>
              <a:rPr lang="en-US" altLang="ko-KR" sz="2800" b="1" i="0" u="none" strike="noStrike" spc="-2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Classifier)</a:t>
            </a:r>
            <a:endParaRPr lang="ko-KR" sz="2800" b="1" i="0" u="none" strike="noStrike" spc="-2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91E6558C-C3A8-1736-B4D4-9F8C229B642C}"/>
              </a:ext>
            </a:extLst>
          </p:cNvPr>
          <p:cNvSpPr txBox="1"/>
          <p:nvPr/>
        </p:nvSpPr>
        <p:spPr>
          <a:xfrm>
            <a:off x="920750" y="4690832"/>
            <a:ext cx="4902200" cy="119403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r>
              <a:rPr lang="en-US" altLang="ko-KR" sz="2000" b="0" i="0" u="none" strike="noStrike" spc="-100" dirty="0" err="1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SXGBoost</a:t>
            </a:r>
            <a:r>
              <a:rPr lang="ko-KR" altLang="en-US" sz="2000" b="0" i="0" u="none" strike="noStrike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는 </a:t>
            </a:r>
            <a:r>
              <a:rPr lang="en-US" altLang="ko-KR" sz="2000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Gradient</a:t>
            </a:r>
            <a:r>
              <a:rPr lang="ko-KR" altLang="en-US" sz="2000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2000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Boosting </a:t>
            </a:r>
            <a:r>
              <a:rPr lang="ko-KR" altLang="en-US" sz="2000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알고리즘에 기반한 앙상블 학습 모델</a:t>
            </a:r>
            <a:r>
              <a:rPr lang="en-US" altLang="ko-KR" sz="2000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2000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여러 모델을 결합하여 </a:t>
            </a:r>
            <a:r>
              <a:rPr lang="ko-KR" altLang="en-US" sz="2000" spc="-100" dirty="0" err="1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만듬</a:t>
            </a:r>
            <a:r>
              <a:rPr lang="en-US" altLang="ko-KR" sz="2000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en-US" altLang="ko-KR" sz="2000" b="0" i="0" u="none" strike="noStrike" spc="-100" dirty="0">
              <a:solidFill>
                <a:srgbClr val="32394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lvl="0" algn="l">
              <a:lnSpc>
                <a:spcPct val="123669"/>
              </a:lnSpc>
            </a:pPr>
            <a:endParaRPr lang="en-US" sz="2000" b="0" i="0" u="none" strike="noStrike" spc="-100" dirty="0">
              <a:solidFill>
                <a:srgbClr val="32394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21" name="Picture 6" descr="Simplified structure of XGBoost. | Download Scientific Diagram">
            <a:extLst>
              <a:ext uri="{FF2B5EF4-FFF2-40B4-BE49-F238E27FC236}">
                <a16:creationId xmlns:a16="http://schemas.microsoft.com/office/drawing/2014/main" id="{BA5BD15F-D38D-60DA-BC2A-4B18DA393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103490"/>
            <a:ext cx="5277757" cy="382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7">
            <a:extLst>
              <a:ext uri="{FF2B5EF4-FFF2-40B4-BE49-F238E27FC236}">
                <a16:creationId xmlns:a16="http://schemas.microsoft.com/office/drawing/2014/main" id="{5BA90841-E180-8243-1790-4AA5E02DB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42829" y="3022599"/>
            <a:ext cx="292100" cy="292100"/>
          </a:xfrm>
          <a:prstGeom prst="rect">
            <a:avLst/>
          </a:prstGeom>
        </p:spPr>
      </p:pic>
      <p:pic>
        <p:nvPicPr>
          <p:cNvPr id="1026" name="Picture 2" descr="Random Forest Simple Explanation. Understanding the Random Forest with an…  | by Will Koehrsen | Medium">
            <a:extLst>
              <a:ext uri="{FF2B5EF4-FFF2-40B4-BE49-F238E27FC236}">
                <a16:creationId xmlns:a16="http://schemas.microsoft.com/office/drawing/2014/main" id="{5BECD931-6023-B158-A084-EBDD75CEB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39" y="6163182"/>
            <a:ext cx="5638800" cy="412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upport Vector Machine (SVM) Algorithm. | by Sumbatilinda | Medium">
            <a:extLst>
              <a:ext uri="{FF2B5EF4-FFF2-40B4-BE49-F238E27FC236}">
                <a16:creationId xmlns:a16="http://schemas.microsoft.com/office/drawing/2014/main" id="{EC17BAE0-DA58-128E-A8BB-84E640CB8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2421" y="6164143"/>
            <a:ext cx="6108886" cy="334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3A69A3D1-FB7E-78B4-4D7B-6A439E057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50" y="3494318"/>
            <a:ext cx="6153150" cy="2339520"/>
          </a:xfrm>
          <a:prstGeom prst="rect">
            <a:avLst/>
          </a:prstGeom>
        </p:spPr>
      </p:pic>
      <p:sp>
        <p:nvSpPr>
          <p:cNvPr id="17" name="TextBox 10"/>
          <p:cNvSpPr txBox="1"/>
          <p:nvPr/>
        </p:nvSpPr>
        <p:spPr>
          <a:xfrm>
            <a:off x="11976282" y="3678275"/>
            <a:ext cx="5585198" cy="38680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1" i="0" u="none" strike="noStrike" spc="-2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SVC(Support Vector Classifier)</a:t>
            </a:r>
            <a:endParaRPr lang="ko-KR" sz="2800" b="1" i="0" u="none" strike="noStrike" spc="-2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TextBox 12"/>
          <p:cNvSpPr txBox="1"/>
          <p:nvPr/>
        </p:nvSpPr>
        <p:spPr>
          <a:xfrm>
            <a:off x="11887200" y="4133410"/>
            <a:ext cx="5585197" cy="202977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r>
              <a:rPr lang="en-US" altLang="ko-KR" sz="2800" b="0" i="0" u="none" strike="noStrike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SVC</a:t>
            </a:r>
            <a:r>
              <a:rPr lang="ko-KR" altLang="en-US" sz="2800" b="0" i="0" u="none" strike="noStrike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는 분류 알고리즘으로</a:t>
            </a:r>
            <a:r>
              <a:rPr lang="en-US" altLang="ko-KR" sz="2800" b="0" i="0" u="none" strike="noStrike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2800" b="0" i="0" u="none" strike="noStrike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데이터를 분리하는 최적의 값을 찾는 모델</a:t>
            </a:r>
            <a:r>
              <a:rPr lang="en-US" altLang="ko-KR" sz="2800" b="0" i="0" u="none" strike="noStrike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 </a:t>
            </a:r>
            <a:r>
              <a:rPr lang="ko-KR" altLang="en-US" sz="2800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비선형 분포도 지원하는 것이 특징</a:t>
            </a:r>
            <a:r>
              <a:rPr lang="en-US" altLang="ko-KR" sz="2800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  <a:endParaRPr lang="en-US" altLang="ko-KR" sz="2800" b="0" i="0" u="none" strike="noStrike" spc="-100" dirty="0">
              <a:solidFill>
                <a:srgbClr val="32394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lvl="0" algn="l">
              <a:lnSpc>
                <a:spcPct val="123669"/>
              </a:lnSpc>
            </a:pPr>
            <a:endParaRPr lang="en-US" sz="2800" b="0" i="0" u="none" strike="noStrike" spc="-100" dirty="0">
              <a:solidFill>
                <a:srgbClr val="32394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7876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8C409-5484-0BF3-FFDB-7A66193D6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C7C20F1-A35F-8D9B-9735-B73AEE5D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517901"/>
            <a:ext cx="5270500" cy="5054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8004BF5-E595-8507-B0F0-84684785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3517901"/>
            <a:ext cx="5270500" cy="505459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A2E4D5F-2895-58AC-84FB-3B200BAC2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96400" y="2729431"/>
            <a:ext cx="292100" cy="2921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91FF3036-67DE-0E7B-B172-0470A428A2C9}"/>
              </a:ext>
            </a:extLst>
          </p:cNvPr>
          <p:cNvSpPr txBox="1"/>
          <p:nvPr/>
        </p:nvSpPr>
        <p:spPr>
          <a:xfrm>
            <a:off x="3250474" y="4192654"/>
            <a:ext cx="4013200" cy="3601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spc="-200" dirty="0" err="1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하이퍼파라미터</a:t>
            </a:r>
            <a:r>
              <a:rPr lang="ko-KR" altLang="en-US" sz="3200" b="1" i="0" u="none" strike="noStrike" spc="-2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튜닝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9D5E37B-3510-C8A5-1135-CEEC4B7DD4CD}"/>
              </a:ext>
            </a:extLst>
          </p:cNvPr>
          <p:cNvSpPr txBox="1"/>
          <p:nvPr/>
        </p:nvSpPr>
        <p:spPr>
          <a:xfrm>
            <a:off x="3250474" y="5023135"/>
            <a:ext cx="4381132" cy="971138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ko-KR" altLang="en-US" sz="2800" b="1" spc="-100" dirty="0" err="1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그리드서치를</a:t>
            </a:r>
            <a:r>
              <a:rPr lang="ko-KR" altLang="en-US" sz="28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통한 광범위한 파라미터 탐색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3BCA405-8D90-595E-2C6B-98C13E7E3A5E}"/>
              </a:ext>
            </a:extLst>
          </p:cNvPr>
          <p:cNvSpPr txBox="1"/>
          <p:nvPr/>
        </p:nvSpPr>
        <p:spPr>
          <a:xfrm>
            <a:off x="4281714" y="1333500"/>
            <a:ext cx="10045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400" dirty="0">
                <a:solidFill>
                  <a:srgbClr val="323941"/>
                </a:solidFill>
                <a:latin typeface="S-Core Dream 3 Light"/>
              </a:rPr>
              <a:t>모델 학습 전략</a:t>
            </a:r>
            <a:endParaRPr lang="en-US" sz="6000" b="1" i="0" u="none" strike="noStrike" spc="-400" dirty="0">
              <a:solidFill>
                <a:srgbClr val="323941"/>
              </a:solidFill>
              <a:latin typeface="S-Core Dream 3 Light"/>
            </a:endParaRPr>
          </a:p>
        </p:txBody>
      </p:sp>
      <p:pic>
        <p:nvPicPr>
          <p:cNvPr id="15" name="Picture 4" descr="가로조합1">
            <a:extLst>
              <a:ext uri="{FF2B5EF4-FFF2-40B4-BE49-F238E27FC236}">
                <a16:creationId xmlns:a16="http://schemas.microsoft.com/office/drawing/2014/main" id="{27D58D93-CB7C-D2BE-2A35-041B929C3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12DFF590-BA21-E3CD-642A-5CA518191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657" y="308914"/>
            <a:ext cx="1828800" cy="400049"/>
          </a:xfrm>
          <a:prstGeom prst="rect">
            <a:avLst/>
          </a:prstGeom>
        </p:spPr>
      </p:pic>
      <p:sp>
        <p:nvSpPr>
          <p:cNvPr id="29" name="TextBox 19">
            <a:extLst>
              <a:ext uri="{FF2B5EF4-FFF2-40B4-BE49-F238E27FC236}">
                <a16:creationId xmlns:a16="http://schemas.microsoft.com/office/drawing/2014/main" id="{2CECF210-E6B2-722C-7C8E-7BD81BF72ACA}"/>
              </a:ext>
            </a:extLst>
          </p:cNvPr>
          <p:cNvSpPr txBox="1"/>
          <p:nvPr/>
        </p:nvSpPr>
        <p:spPr>
          <a:xfrm>
            <a:off x="1991717" y="347014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7DBF49-1680-8F3E-C835-F909B98AC76A}"/>
              </a:ext>
            </a:extLst>
          </p:cNvPr>
          <p:cNvSpPr txBox="1"/>
          <p:nvPr/>
        </p:nvSpPr>
        <p:spPr>
          <a:xfrm>
            <a:off x="3250474" y="6390623"/>
            <a:ext cx="4674326" cy="97113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ko-KR" altLang="en-US" sz="28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정밀도</a:t>
            </a:r>
            <a:r>
              <a:rPr lang="en-US" altLang="ko-KR" sz="28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(Precision) </a:t>
            </a:r>
            <a:r>
              <a:rPr lang="ko-KR" altLang="en-US" sz="28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기준으로 최적 파라미터 선정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EA4FB20C-A4A1-FCFC-AEC0-3F8EFD73D829}"/>
              </a:ext>
            </a:extLst>
          </p:cNvPr>
          <p:cNvSpPr txBox="1"/>
          <p:nvPr/>
        </p:nvSpPr>
        <p:spPr>
          <a:xfrm>
            <a:off x="10949846" y="4705238"/>
            <a:ext cx="4834082" cy="38277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r>
              <a:rPr lang="en-US" altLang="ko-KR" sz="2800" b="1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Time series split </a:t>
            </a:r>
            <a:r>
              <a:rPr lang="ko-KR" altLang="en-US" sz="2800" b="1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방식 사용</a:t>
            </a:r>
            <a:endParaRPr lang="en-US" altLang="ko-KR" sz="2800" b="1" spc="-1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65399B4A-5B99-9D1D-1D1B-D6AA204F2B10}"/>
              </a:ext>
            </a:extLst>
          </p:cNvPr>
          <p:cNvSpPr txBox="1"/>
          <p:nvPr/>
        </p:nvSpPr>
        <p:spPr>
          <a:xfrm>
            <a:off x="11049000" y="4150978"/>
            <a:ext cx="290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spc="-2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교차검증 방식</a:t>
            </a: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DA96752B-4784-D8C5-6E3B-F0ED35DE25AA}"/>
              </a:ext>
            </a:extLst>
          </p:cNvPr>
          <p:cNvSpPr txBox="1"/>
          <p:nvPr/>
        </p:nvSpPr>
        <p:spPr>
          <a:xfrm>
            <a:off x="10820400" y="6366591"/>
            <a:ext cx="4963528" cy="22470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l"/>
            <a:r>
              <a:rPr lang="en-US" altLang="ko-KR" sz="2800" b="1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</a:t>
            </a:r>
            <a:r>
              <a:rPr lang="ko-KR" altLang="en-US" sz="2800" b="1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일반적인 </a:t>
            </a:r>
            <a:r>
              <a:rPr lang="en-US" altLang="ko-KR" sz="2800" b="1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K-fold </a:t>
            </a:r>
            <a:r>
              <a:rPr lang="ko-KR" altLang="en-US" sz="2800" b="1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대신 시계열 특성 고려</a:t>
            </a:r>
            <a:br>
              <a:rPr lang="ko-KR" altLang="en-US" sz="28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endParaRPr lang="en-US" altLang="ko-KR" sz="2800" b="1" spc="-100" dirty="0">
              <a:solidFill>
                <a:srgbClr val="32394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79123-FF87-C85B-1705-8F077F1A9D14}"/>
              </a:ext>
            </a:extLst>
          </p:cNvPr>
          <p:cNvSpPr txBox="1"/>
          <p:nvPr/>
        </p:nvSpPr>
        <p:spPr>
          <a:xfrm>
            <a:off x="10820400" y="6366591"/>
            <a:ext cx="5270500" cy="97113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ko-KR" altLang="en-US" sz="28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시간 순서를 보존하여 데이터 분할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3BAE7-805A-B051-4E07-6C1C3C5D36D2}"/>
              </a:ext>
            </a:extLst>
          </p:cNvPr>
          <p:cNvSpPr txBox="1"/>
          <p:nvPr/>
        </p:nvSpPr>
        <p:spPr>
          <a:xfrm>
            <a:off x="10821983" y="7427276"/>
            <a:ext cx="4674326" cy="527838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ko-KR" altLang="en-US" sz="28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미래 예측의 신뢰성 확보</a:t>
            </a:r>
          </a:p>
        </p:txBody>
      </p:sp>
    </p:spTree>
    <p:extLst>
      <p:ext uri="{BB962C8B-B14F-4D97-AF65-F5344CB8AC3E}">
        <p14:creationId xmlns:p14="http://schemas.microsoft.com/office/powerpoint/2010/main" val="1487400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FB79C-8910-5CD7-E869-B6772A1C8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99AE9D9-B62A-C1C7-588A-1A50C088F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517901"/>
            <a:ext cx="5270500" cy="5054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D180716-5A47-5AC3-9DF3-828DAE71C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3517901"/>
            <a:ext cx="5270500" cy="5054599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6F56FC2-4F0F-4FB7-515B-C40C60408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96400" y="2729431"/>
            <a:ext cx="292100" cy="2921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6EF9695E-51E2-0702-4254-C7CE89D475C9}"/>
              </a:ext>
            </a:extLst>
          </p:cNvPr>
          <p:cNvSpPr txBox="1"/>
          <p:nvPr/>
        </p:nvSpPr>
        <p:spPr>
          <a:xfrm>
            <a:off x="3250474" y="4192654"/>
            <a:ext cx="4013200" cy="3601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spc="-200" dirty="0" err="1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하이퍼파라미터</a:t>
            </a:r>
            <a:r>
              <a:rPr lang="ko-KR" altLang="en-US" sz="3200" b="1" i="0" u="none" strike="noStrike" spc="-2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튜닝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76E206B-2C0B-3FD4-6040-00A5779E81FA}"/>
              </a:ext>
            </a:extLst>
          </p:cNvPr>
          <p:cNvSpPr txBox="1"/>
          <p:nvPr/>
        </p:nvSpPr>
        <p:spPr>
          <a:xfrm>
            <a:off x="3250474" y="5023135"/>
            <a:ext cx="4381132" cy="971138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ko-KR" altLang="en-US" sz="2800" b="1" spc="-100" dirty="0" err="1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그리드서치를</a:t>
            </a:r>
            <a:r>
              <a:rPr lang="ko-KR" altLang="en-US" sz="28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통한 광범위한 파라미터 탐색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1D211B6F-7433-4F91-6253-91C974A7F541}"/>
              </a:ext>
            </a:extLst>
          </p:cNvPr>
          <p:cNvSpPr txBox="1"/>
          <p:nvPr/>
        </p:nvSpPr>
        <p:spPr>
          <a:xfrm>
            <a:off x="4281714" y="1333500"/>
            <a:ext cx="10045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400" dirty="0">
                <a:solidFill>
                  <a:srgbClr val="323941"/>
                </a:solidFill>
                <a:latin typeface="S-Core Dream 3 Light"/>
              </a:rPr>
              <a:t>모델 학습 전략</a:t>
            </a:r>
            <a:endParaRPr lang="en-US" sz="6000" b="1" i="0" u="none" strike="noStrike" spc="-400" dirty="0">
              <a:solidFill>
                <a:srgbClr val="323941"/>
              </a:solidFill>
              <a:latin typeface="S-Core Dream 3 Light"/>
            </a:endParaRPr>
          </a:p>
        </p:txBody>
      </p:sp>
      <p:pic>
        <p:nvPicPr>
          <p:cNvPr id="15" name="Picture 4" descr="가로조합1">
            <a:extLst>
              <a:ext uri="{FF2B5EF4-FFF2-40B4-BE49-F238E27FC236}">
                <a16:creationId xmlns:a16="http://schemas.microsoft.com/office/drawing/2014/main" id="{27696255-3EC8-3399-6BD8-E6A336CE0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E9D05170-A4F3-44FF-EDCB-F1706C1AB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657" y="308914"/>
            <a:ext cx="1828800" cy="400049"/>
          </a:xfrm>
          <a:prstGeom prst="rect">
            <a:avLst/>
          </a:prstGeom>
        </p:spPr>
      </p:pic>
      <p:sp>
        <p:nvSpPr>
          <p:cNvPr id="29" name="TextBox 19">
            <a:extLst>
              <a:ext uri="{FF2B5EF4-FFF2-40B4-BE49-F238E27FC236}">
                <a16:creationId xmlns:a16="http://schemas.microsoft.com/office/drawing/2014/main" id="{14EC2002-6265-767C-D8B0-8B58EF08AF3C}"/>
              </a:ext>
            </a:extLst>
          </p:cNvPr>
          <p:cNvSpPr txBox="1"/>
          <p:nvPr/>
        </p:nvSpPr>
        <p:spPr>
          <a:xfrm>
            <a:off x="1991717" y="347014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C9099E-0D1B-F26C-E835-6635FE7FDF05}"/>
              </a:ext>
            </a:extLst>
          </p:cNvPr>
          <p:cNvSpPr txBox="1"/>
          <p:nvPr/>
        </p:nvSpPr>
        <p:spPr>
          <a:xfrm>
            <a:off x="3250474" y="6390623"/>
            <a:ext cx="4674326" cy="97113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ko-KR" altLang="en-US" sz="28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정밀도</a:t>
            </a:r>
            <a:r>
              <a:rPr lang="en-US" altLang="ko-KR" sz="28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(Precision) </a:t>
            </a:r>
            <a:r>
              <a:rPr lang="ko-KR" altLang="en-US" sz="28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기준으로 최적 파라미터 선정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68531FE1-368B-BC77-BFCF-999C76A0FF30}"/>
              </a:ext>
            </a:extLst>
          </p:cNvPr>
          <p:cNvSpPr txBox="1"/>
          <p:nvPr/>
        </p:nvSpPr>
        <p:spPr>
          <a:xfrm>
            <a:off x="10949846" y="4705238"/>
            <a:ext cx="4834082" cy="38277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r>
              <a:rPr lang="en-US" altLang="ko-KR" sz="2800" b="1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Time series split </a:t>
            </a:r>
            <a:r>
              <a:rPr lang="ko-KR" altLang="en-US" sz="2800" b="1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방식 사용</a:t>
            </a:r>
            <a:endParaRPr lang="en-US" altLang="ko-KR" sz="2800" b="1" spc="-1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3774646F-0E0C-9046-387B-223DA1DF09BC}"/>
              </a:ext>
            </a:extLst>
          </p:cNvPr>
          <p:cNvSpPr txBox="1"/>
          <p:nvPr/>
        </p:nvSpPr>
        <p:spPr>
          <a:xfrm>
            <a:off x="11049000" y="4150978"/>
            <a:ext cx="290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spc="-2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교차검증 방식</a:t>
            </a: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0CB0AB33-DA98-76A5-AA53-B2C59C5798D6}"/>
              </a:ext>
            </a:extLst>
          </p:cNvPr>
          <p:cNvSpPr txBox="1"/>
          <p:nvPr/>
        </p:nvSpPr>
        <p:spPr>
          <a:xfrm>
            <a:off x="10820400" y="6366591"/>
            <a:ext cx="4963528" cy="22470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l"/>
            <a:r>
              <a:rPr lang="en-US" altLang="ko-KR" sz="2800" b="1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 </a:t>
            </a:r>
            <a:r>
              <a:rPr lang="ko-KR" altLang="en-US" sz="2800" b="1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일반적인 </a:t>
            </a:r>
            <a:r>
              <a:rPr lang="en-US" altLang="ko-KR" sz="2800" b="1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K-fold </a:t>
            </a:r>
            <a:r>
              <a:rPr lang="ko-KR" altLang="en-US" sz="2800" b="1" i="0" dirty="0">
                <a:effectLst/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대신 시계열 특성 고려</a:t>
            </a:r>
            <a:br>
              <a:rPr lang="ko-KR" altLang="en-US" sz="2800" b="1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endParaRPr lang="en-US" altLang="ko-KR" sz="2800" b="1" spc="-100" dirty="0">
              <a:solidFill>
                <a:srgbClr val="32394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F4AA9-3D5F-7435-E678-B9AF8D9C84BD}"/>
              </a:ext>
            </a:extLst>
          </p:cNvPr>
          <p:cNvSpPr txBox="1"/>
          <p:nvPr/>
        </p:nvSpPr>
        <p:spPr>
          <a:xfrm>
            <a:off x="10820400" y="6366591"/>
            <a:ext cx="5270500" cy="97113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ko-KR" altLang="en-US" sz="28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시간 순서를 보존하여 데이터 분할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01919-ED6A-4647-B957-734D9A47403A}"/>
              </a:ext>
            </a:extLst>
          </p:cNvPr>
          <p:cNvSpPr txBox="1"/>
          <p:nvPr/>
        </p:nvSpPr>
        <p:spPr>
          <a:xfrm>
            <a:off x="10821983" y="7427276"/>
            <a:ext cx="4674326" cy="527838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ko-KR" altLang="en-US" sz="2800" b="1" spc="-100" dirty="0">
                <a:solidFill>
                  <a:srgbClr val="32394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미래 예측의 신뢰성 확보</a:t>
            </a:r>
          </a:p>
        </p:txBody>
      </p:sp>
    </p:spTree>
    <p:extLst>
      <p:ext uri="{BB962C8B-B14F-4D97-AF65-F5344CB8AC3E}">
        <p14:creationId xmlns:p14="http://schemas.microsoft.com/office/powerpoint/2010/main" val="3259815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F282C-2D38-CEF8-501C-8E1CF52D5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5A48A15-F82D-D045-5AC8-74D965797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57" y="3517900"/>
            <a:ext cx="5270500" cy="5054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87DF2F3-E1CC-FD31-E581-39DAC8FEF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257" y="3517900"/>
            <a:ext cx="5270500" cy="505459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2CC38F6-E0B9-21E1-059D-500DAC7B4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557" y="3517901"/>
            <a:ext cx="5270500" cy="505459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1733269-2451-DBB7-3C8E-D745F7A42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96400" y="2729431"/>
            <a:ext cx="292100" cy="2921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D1205792-CFE6-74FC-50A2-A408B0ACF30C}"/>
              </a:ext>
            </a:extLst>
          </p:cNvPr>
          <p:cNvSpPr txBox="1"/>
          <p:nvPr/>
        </p:nvSpPr>
        <p:spPr>
          <a:xfrm>
            <a:off x="1465036" y="4085140"/>
            <a:ext cx="290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spc="-200" dirty="0">
                <a:solidFill>
                  <a:srgbClr val="323941"/>
                </a:solidFill>
                <a:ea typeface="S-Core Dream 5 Medium"/>
              </a:rPr>
              <a:t>평가 지표</a:t>
            </a:r>
            <a:endParaRPr lang="ko-KR" sz="32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021F9DE-961B-D8E8-6348-5D0AFE2E78B8}"/>
              </a:ext>
            </a:extLst>
          </p:cNvPr>
          <p:cNvSpPr txBox="1"/>
          <p:nvPr/>
        </p:nvSpPr>
        <p:spPr>
          <a:xfrm>
            <a:off x="1373122" y="4643228"/>
            <a:ext cx="348878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Accuracy </a:t>
            </a: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76748ECE-1EC0-EA74-FBDC-39E70C3BC0A3}"/>
              </a:ext>
            </a:extLst>
          </p:cNvPr>
          <p:cNvSpPr txBox="1"/>
          <p:nvPr/>
        </p:nvSpPr>
        <p:spPr>
          <a:xfrm>
            <a:off x="4281714" y="1333500"/>
            <a:ext cx="10045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400" dirty="0">
                <a:solidFill>
                  <a:srgbClr val="323941"/>
                </a:solidFill>
                <a:latin typeface="S-Core Dream 3 Light"/>
              </a:rPr>
              <a:t>모델 평가</a:t>
            </a:r>
            <a:endParaRPr lang="en-US" sz="6000" b="1" i="0" u="none" strike="noStrike" spc="-400" dirty="0">
              <a:solidFill>
                <a:srgbClr val="323941"/>
              </a:solidFill>
              <a:latin typeface="S-Core Dream 3 Light"/>
            </a:endParaRPr>
          </a:p>
        </p:txBody>
      </p:sp>
      <p:pic>
        <p:nvPicPr>
          <p:cNvPr id="15" name="Picture 4" descr="가로조합1">
            <a:extLst>
              <a:ext uri="{FF2B5EF4-FFF2-40B4-BE49-F238E27FC236}">
                <a16:creationId xmlns:a16="http://schemas.microsoft.com/office/drawing/2014/main" id="{B3B69D31-03EC-86F6-6692-F94EF878F3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D6713FA0-8728-518B-D72F-2698A37B5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657" y="308914"/>
            <a:ext cx="1828800" cy="400049"/>
          </a:xfrm>
          <a:prstGeom prst="rect">
            <a:avLst/>
          </a:prstGeom>
        </p:spPr>
      </p:pic>
      <p:sp>
        <p:nvSpPr>
          <p:cNvPr id="29" name="TextBox 19">
            <a:extLst>
              <a:ext uri="{FF2B5EF4-FFF2-40B4-BE49-F238E27FC236}">
                <a16:creationId xmlns:a16="http://schemas.microsoft.com/office/drawing/2014/main" id="{2F8AD92F-B729-C3E5-D32E-6B50F1C10038}"/>
              </a:ext>
            </a:extLst>
          </p:cNvPr>
          <p:cNvSpPr txBox="1"/>
          <p:nvPr/>
        </p:nvSpPr>
        <p:spPr>
          <a:xfrm>
            <a:off x="1991717" y="347014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3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65F05E94-5F6C-F613-4F17-9942622BC7FF}"/>
              </a:ext>
            </a:extLst>
          </p:cNvPr>
          <p:cNvSpPr txBox="1"/>
          <p:nvPr/>
        </p:nvSpPr>
        <p:spPr>
          <a:xfrm>
            <a:off x="1359267" y="5163332"/>
            <a:ext cx="348878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Precision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41017379-660B-C134-0F67-5555927B4DC6}"/>
              </a:ext>
            </a:extLst>
          </p:cNvPr>
          <p:cNvSpPr txBox="1"/>
          <p:nvPr/>
        </p:nvSpPr>
        <p:spPr>
          <a:xfrm>
            <a:off x="1373122" y="5675687"/>
            <a:ext cx="348878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Recall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6643AF-88A7-9BEC-DD5B-10080FE94DBE}"/>
              </a:ext>
            </a:extLst>
          </p:cNvPr>
          <p:cNvSpPr txBox="1"/>
          <p:nvPr/>
        </p:nvSpPr>
        <p:spPr>
          <a:xfrm>
            <a:off x="1359267" y="6220753"/>
            <a:ext cx="348878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F1-score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77DF7AB1-B039-C887-7BD6-2E8B9734014B}"/>
              </a:ext>
            </a:extLst>
          </p:cNvPr>
          <p:cNvSpPr txBox="1"/>
          <p:nvPr/>
        </p:nvSpPr>
        <p:spPr>
          <a:xfrm>
            <a:off x="6839857" y="4917138"/>
            <a:ext cx="348878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True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Positive(</a:t>
            </a:r>
            <a:r>
              <a:rPr lang="en-US" altLang="ko-KR" sz="2800" b="0" i="0" dirty="0">
                <a:effectLst/>
                <a:latin typeface="__fkGroteskNeue_598ab8"/>
              </a:rPr>
              <a:t>TP</a:t>
            </a: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)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E5619E49-B61F-E5A0-97DB-AC891CEE0FD6}"/>
              </a:ext>
            </a:extLst>
          </p:cNvPr>
          <p:cNvSpPr txBox="1"/>
          <p:nvPr/>
        </p:nvSpPr>
        <p:spPr>
          <a:xfrm>
            <a:off x="7017657" y="4358338"/>
            <a:ext cx="290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spc="-200" dirty="0">
                <a:solidFill>
                  <a:srgbClr val="323941"/>
                </a:solidFill>
                <a:ea typeface="S-Core Dream 5 Medium"/>
              </a:rPr>
              <a:t>혼동 행렬 분석</a:t>
            </a:r>
            <a:endParaRPr lang="ko-KR" sz="32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7E3A4D1F-DB61-B068-B7BA-BAAB20D3548B}"/>
              </a:ext>
            </a:extLst>
          </p:cNvPr>
          <p:cNvSpPr txBox="1"/>
          <p:nvPr/>
        </p:nvSpPr>
        <p:spPr>
          <a:xfrm>
            <a:off x="6839857" y="5587707"/>
            <a:ext cx="348878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b="0" i="0" dirty="0">
                <a:effectLst/>
                <a:latin typeface="__fkGroteskNeue_598ab8"/>
              </a:rPr>
              <a:t>True Negative (TN)</a:t>
            </a:r>
            <a:endParaRPr lang="en-US" altLang="ko-KR" sz="2800" spc="-100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42098118-02D9-F679-88A0-28B6987B11D2}"/>
              </a:ext>
            </a:extLst>
          </p:cNvPr>
          <p:cNvSpPr txBox="1"/>
          <p:nvPr/>
        </p:nvSpPr>
        <p:spPr>
          <a:xfrm>
            <a:off x="6839857" y="6917790"/>
            <a:ext cx="348878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b="0" i="0" dirty="0">
                <a:effectLst/>
                <a:latin typeface="__fkGroteskNeue_598ab8"/>
              </a:rPr>
              <a:t>False Negative (FN)</a:t>
            </a:r>
            <a:endParaRPr lang="en-US" altLang="ko-KR" sz="2800" spc="-100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16D21945-633A-6356-3B1A-72EFB390E255}"/>
              </a:ext>
            </a:extLst>
          </p:cNvPr>
          <p:cNvSpPr txBox="1"/>
          <p:nvPr/>
        </p:nvSpPr>
        <p:spPr>
          <a:xfrm>
            <a:off x="6844448" y="6258830"/>
            <a:ext cx="348878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b="0" i="0" dirty="0">
                <a:effectLst/>
                <a:latin typeface="__fkGroteskNeue_598ab8"/>
              </a:rPr>
              <a:t>False Positive (FP)</a:t>
            </a:r>
            <a:endParaRPr lang="en-US" altLang="ko-KR" sz="2800" spc="-100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0102D346-37C5-9312-153A-62F6064D0C8A}"/>
              </a:ext>
            </a:extLst>
          </p:cNvPr>
          <p:cNvSpPr txBox="1"/>
          <p:nvPr/>
        </p:nvSpPr>
        <p:spPr>
          <a:xfrm>
            <a:off x="12460514" y="4362867"/>
            <a:ext cx="290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spc="-200" dirty="0">
                <a:solidFill>
                  <a:srgbClr val="323941"/>
                </a:solidFill>
                <a:ea typeface="S-Core Dream 5 Medium"/>
              </a:rPr>
              <a:t>모델 선정 기준</a:t>
            </a:r>
            <a:endParaRPr lang="ko-KR" sz="32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C45BC90E-7F1A-20E4-CD17-F14C1C7E81DD}"/>
              </a:ext>
            </a:extLst>
          </p:cNvPr>
          <p:cNvSpPr txBox="1"/>
          <p:nvPr/>
        </p:nvSpPr>
        <p:spPr>
          <a:xfrm>
            <a:off x="12288156" y="5141250"/>
            <a:ext cx="4171043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b="0" i="0" dirty="0">
                <a:effectLst/>
                <a:highlight>
                  <a:srgbClr val="FFFF00"/>
                </a:highlight>
                <a:latin typeface="__fkGroteskNeue_598ab8"/>
              </a:rPr>
              <a:t>FP </a:t>
            </a:r>
            <a:r>
              <a:rPr lang="ko-KR" altLang="en-US" sz="2800" b="0" i="0" dirty="0">
                <a:effectLst/>
                <a:highlight>
                  <a:srgbClr val="FFFF00"/>
                </a:highlight>
                <a:latin typeface="__fkGroteskNeue_598ab8"/>
              </a:rPr>
              <a:t>최소화가 핵심 목표</a:t>
            </a:r>
            <a:endParaRPr lang="en-US" altLang="ko-KR" sz="2800" spc="-100" dirty="0">
              <a:solidFill>
                <a:srgbClr val="323941"/>
              </a:solidFill>
              <a:highlight>
                <a:srgbClr val="FFFF00"/>
              </a:highlight>
              <a:latin typeface="S-Core Dream 3 Light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F4BEEE4E-DEE8-705A-6786-8C80D913DABE}"/>
              </a:ext>
            </a:extLst>
          </p:cNvPr>
          <p:cNvSpPr txBox="1"/>
          <p:nvPr/>
        </p:nvSpPr>
        <p:spPr>
          <a:xfrm>
            <a:off x="12288155" y="6009819"/>
            <a:ext cx="4171043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spc="-100" dirty="0">
                <a:solidFill>
                  <a:srgbClr val="323941"/>
                </a:solidFill>
                <a:highlight>
                  <a:srgbClr val="FFFF00"/>
                </a:highlight>
                <a:latin typeface="__fkGroteskNeue_598ab8"/>
              </a:rPr>
              <a:t>Precision</a:t>
            </a:r>
            <a:r>
              <a:rPr lang="ko-KR" altLang="en-US" sz="2800" spc="-100" dirty="0">
                <a:solidFill>
                  <a:srgbClr val="323941"/>
                </a:solidFill>
                <a:highlight>
                  <a:srgbClr val="FFFF00"/>
                </a:highlight>
                <a:latin typeface="__fkGroteskNeue_598ab8"/>
              </a:rPr>
              <a:t>이 높은 모델 선호</a:t>
            </a:r>
            <a:endParaRPr lang="en-US" altLang="ko-KR" sz="2800" spc="-100" dirty="0">
              <a:solidFill>
                <a:srgbClr val="323941"/>
              </a:solidFill>
              <a:highlight>
                <a:srgbClr val="FFFF00"/>
              </a:highlight>
              <a:latin typeface="S-Core Dream 3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E73E07-A6FF-0CA4-756A-A9BF69CA77D8}"/>
              </a:ext>
            </a:extLst>
          </p:cNvPr>
          <p:cNvSpPr txBox="1"/>
          <p:nvPr/>
        </p:nvSpPr>
        <p:spPr>
          <a:xfrm>
            <a:off x="1373122" y="6769881"/>
            <a:ext cx="348878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ROCAUC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0989A1-8C60-4ACB-5C27-D7141E40757B}"/>
              </a:ext>
            </a:extLst>
          </p:cNvPr>
          <p:cNvSpPr txBox="1"/>
          <p:nvPr/>
        </p:nvSpPr>
        <p:spPr>
          <a:xfrm>
            <a:off x="1373122" y="7318577"/>
            <a:ext cx="348878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1325849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84B05-2ECC-1F8F-647A-55E29E30F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>
            <a:extLst>
              <a:ext uri="{FF2B5EF4-FFF2-40B4-BE49-F238E27FC236}">
                <a16:creationId xmlns:a16="http://schemas.microsoft.com/office/drawing/2014/main" id="{D0DA5D82-BB38-7E4F-8451-F489A8406753}"/>
              </a:ext>
            </a:extLst>
          </p:cNvPr>
          <p:cNvSpPr txBox="1"/>
          <p:nvPr/>
        </p:nvSpPr>
        <p:spPr>
          <a:xfrm>
            <a:off x="266006" y="88900"/>
            <a:ext cx="10045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i="0" u="none" strike="noStrike" spc="-400" dirty="0">
                <a:solidFill>
                  <a:srgbClr val="323941"/>
                </a:solidFill>
                <a:latin typeface="S-Core Dream 3 Light"/>
              </a:rPr>
              <a:t>모델평가</a:t>
            </a:r>
            <a:endParaRPr lang="en-US" sz="6000" i="0" u="none" strike="noStrike" spc="-400" dirty="0">
              <a:solidFill>
                <a:srgbClr val="323941"/>
              </a:solidFill>
              <a:latin typeface="S-Core Dream 3 Light"/>
            </a:endParaRPr>
          </a:p>
        </p:txBody>
      </p:sp>
      <p:pic>
        <p:nvPicPr>
          <p:cNvPr id="15" name="Picture 4" descr="가로조합1">
            <a:extLst>
              <a:ext uri="{FF2B5EF4-FFF2-40B4-BE49-F238E27FC236}">
                <a16:creationId xmlns:a16="http://schemas.microsoft.com/office/drawing/2014/main" id="{74E47BD2-F61C-EA11-42EE-4EBBFA72AD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DED9A355-D876-E50F-FAF6-DEEC8BCEE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57" y="308914"/>
            <a:ext cx="1828800" cy="400049"/>
          </a:xfrm>
          <a:prstGeom prst="rect">
            <a:avLst/>
          </a:prstGeom>
        </p:spPr>
      </p:pic>
      <p:sp>
        <p:nvSpPr>
          <p:cNvPr id="29" name="TextBox 19">
            <a:extLst>
              <a:ext uri="{FF2B5EF4-FFF2-40B4-BE49-F238E27FC236}">
                <a16:creationId xmlns:a16="http://schemas.microsoft.com/office/drawing/2014/main" id="{B57C617C-ACDF-649B-CED3-DA895502D7C5}"/>
              </a:ext>
            </a:extLst>
          </p:cNvPr>
          <p:cNvSpPr txBox="1"/>
          <p:nvPr/>
        </p:nvSpPr>
        <p:spPr>
          <a:xfrm>
            <a:off x="1991717" y="347014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3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8982AFA-32DC-43CA-966B-D67700DD3F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789" r="14602"/>
          <a:stretch/>
        </p:blipFill>
        <p:spPr>
          <a:xfrm>
            <a:off x="205044" y="2190750"/>
            <a:ext cx="5533829" cy="630555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C479C97-BCE4-1508-0AB0-A4E4271CB0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3812"/>
          <a:stretch/>
        </p:blipFill>
        <p:spPr>
          <a:xfrm>
            <a:off x="6160422" y="2190750"/>
            <a:ext cx="5533829" cy="630555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02F247F-E849-773F-4260-32A314C4F5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5213"/>
          <a:stretch/>
        </p:blipFill>
        <p:spPr>
          <a:xfrm>
            <a:off x="12115800" y="2190750"/>
            <a:ext cx="5685533" cy="6305550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4E0BA3F5-4BB8-5AD6-022A-C98F127C748D}"/>
              </a:ext>
            </a:extLst>
          </p:cNvPr>
          <p:cNvSpPr/>
          <p:nvPr/>
        </p:nvSpPr>
        <p:spPr>
          <a:xfrm>
            <a:off x="4114800" y="3543300"/>
            <a:ext cx="609600" cy="685800"/>
          </a:xfrm>
          <a:prstGeom prst="ellipse">
            <a:avLst/>
          </a:prstGeom>
          <a:solidFill>
            <a:schemeClr val="accent1">
              <a:alpha val="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5707A2A-B205-F3D4-F4A2-6839F066FC17}"/>
              </a:ext>
            </a:extLst>
          </p:cNvPr>
          <p:cNvSpPr/>
          <p:nvPr/>
        </p:nvSpPr>
        <p:spPr>
          <a:xfrm>
            <a:off x="10058400" y="3543300"/>
            <a:ext cx="609600" cy="685800"/>
          </a:xfrm>
          <a:prstGeom prst="ellipse">
            <a:avLst/>
          </a:prstGeom>
          <a:solidFill>
            <a:schemeClr val="accent1">
              <a:alpha val="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895C92F-400D-D1EA-9112-58608D310541}"/>
              </a:ext>
            </a:extLst>
          </p:cNvPr>
          <p:cNvSpPr/>
          <p:nvPr/>
        </p:nvSpPr>
        <p:spPr>
          <a:xfrm>
            <a:off x="16078200" y="3543300"/>
            <a:ext cx="609600" cy="685800"/>
          </a:xfrm>
          <a:prstGeom prst="ellipse">
            <a:avLst/>
          </a:prstGeom>
          <a:solidFill>
            <a:schemeClr val="accent1">
              <a:alpha val="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320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045200"/>
            <a:ext cx="162179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981200" y="5470000"/>
            <a:ext cx="5054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0" i="0" u="none" strike="noStrike" spc="-2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주제 선정 배경</a:t>
            </a:r>
            <a:endParaRPr lang="ko-KR" sz="4800" b="0" i="0" u="none" strike="noStrike" spc="-2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311900" y="5400725"/>
            <a:ext cx="10947400" cy="24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669"/>
              </a:lnSpc>
            </a:pPr>
            <a:r>
              <a:rPr lang="ko-KR" altLang="en-US" sz="2400" b="1" i="0" u="none" strike="noStrike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가상화폐 시장의 급격한 가격 변동과 투자자의 비합리적 의사 결정 문제를 해결하기 위한 객관적 분석의 필요성 대두</a:t>
            </a:r>
            <a:endParaRPr lang="en-US" sz="2400" b="1" i="0" u="none" strike="noStrike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6800" y="5386029"/>
            <a:ext cx="775444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b="0" i="0" u="none" strike="noStrike" spc="-100" dirty="0">
                <a:solidFill>
                  <a:srgbClr val="8BA1B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178300" y="3187700"/>
            <a:ext cx="9944100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200" b="1" spc="-4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개요</a:t>
            </a:r>
            <a:endParaRPr lang="en-US" sz="7200" b="1" i="0" u="none" strike="noStrike" spc="-400" dirty="0">
              <a:solidFill>
                <a:srgbClr val="32394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7150100"/>
            <a:ext cx="162179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003136" y="6478012"/>
            <a:ext cx="5054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800" b="0" i="0" u="none" strike="noStrike" spc="-2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목표</a:t>
            </a:r>
            <a:endParaRPr lang="ko-KR" sz="4800" b="0" i="0" u="none" strike="noStrike" spc="-2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311900" y="6453187"/>
            <a:ext cx="10947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3669"/>
              </a:lnSpc>
            </a:pPr>
            <a:r>
              <a:rPr lang="ko-KR" altLang="en-US" sz="2400" b="1" i="0" u="none" strike="noStrike" dirty="0" err="1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비트코인</a:t>
            </a:r>
            <a:r>
              <a:rPr lang="ko-KR" altLang="en-US" sz="2400" b="1" i="0" u="none" strike="noStrike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가격 추세를 예측하는 이진분류 모델 학습</a:t>
            </a:r>
            <a:endParaRPr lang="en-US" sz="2400" b="1" i="0" u="none" strike="noStrike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F139A7F4-E9C1-6C19-BBAD-3F0272A6C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570" y="2500468"/>
            <a:ext cx="1828800" cy="400049"/>
          </a:xfrm>
          <a:prstGeom prst="rect">
            <a:avLst/>
          </a:prstGeom>
        </p:spPr>
      </p:pic>
      <p:sp>
        <p:nvSpPr>
          <p:cNvPr id="22" name="TextBox 19">
            <a:extLst>
              <a:ext uri="{FF2B5EF4-FFF2-40B4-BE49-F238E27FC236}">
                <a16:creationId xmlns:a16="http://schemas.microsoft.com/office/drawing/2014/main" id="{9C931795-F1F0-DA81-EE78-90A85002BBBC}"/>
              </a:ext>
            </a:extLst>
          </p:cNvPr>
          <p:cNvSpPr txBox="1"/>
          <p:nvPr/>
        </p:nvSpPr>
        <p:spPr>
          <a:xfrm>
            <a:off x="8350630" y="2538568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1</a:t>
            </a:r>
          </a:p>
        </p:txBody>
      </p:sp>
      <p:pic>
        <p:nvPicPr>
          <p:cNvPr id="9" name="Picture 4" descr="가로조합1">
            <a:extLst>
              <a:ext uri="{FF2B5EF4-FFF2-40B4-BE49-F238E27FC236}">
                <a16:creationId xmlns:a16="http://schemas.microsoft.com/office/drawing/2014/main" id="{EE669F7B-3D08-5B35-1BAA-B7F32FE1C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8">
            <a:extLst>
              <a:ext uri="{FF2B5EF4-FFF2-40B4-BE49-F238E27FC236}">
                <a16:creationId xmlns:a16="http://schemas.microsoft.com/office/drawing/2014/main" id="{530539E2-3CEF-DED9-507C-1BD3CA4334A6}"/>
              </a:ext>
            </a:extLst>
          </p:cNvPr>
          <p:cNvSpPr txBox="1"/>
          <p:nvPr/>
        </p:nvSpPr>
        <p:spPr>
          <a:xfrm>
            <a:off x="1066800" y="6394450"/>
            <a:ext cx="9144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4800" b="0" i="0" u="none" strike="noStrike" spc="-100" dirty="0">
                <a:solidFill>
                  <a:srgbClr val="8BA1BD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2156B-9BA4-54DD-C05A-9E642D927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>
            <a:extLst>
              <a:ext uri="{FF2B5EF4-FFF2-40B4-BE49-F238E27FC236}">
                <a16:creationId xmlns:a16="http://schemas.microsoft.com/office/drawing/2014/main" id="{D303B273-6C04-A9EB-8A6E-19A0D7F4282D}"/>
              </a:ext>
            </a:extLst>
          </p:cNvPr>
          <p:cNvSpPr txBox="1"/>
          <p:nvPr/>
        </p:nvSpPr>
        <p:spPr>
          <a:xfrm>
            <a:off x="266006" y="88900"/>
            <a:ext cx="10045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i="0" u="none" strike="noStrike" spc="-400" dirty="0">
                <a:solidFill>
                  <a:srgbClr val="323941"/>
                </a:solidFill>
                <a:latin typeface="S-Core Dream 3 Light"/>
              </a:rPr>
              <a:t>모델평가</a:t>
            </a:r>
            <a:endParaRPr lang="en-US" sz="6000" i="0" u="none" strike="noStrike" spc="-400" dirty="0">
              <a:solidFill>
                <a:srgbClr val="323941"/>
              </a:solidFill>
              <a:latin typeface="S-Core Dream 3 Light"/>
            </a:endParaRPr>
          </a:p>
        </p:txBody>
      </p:sp>
      <p:pic>
        <p:nvPicPr>
          <p:cNvPr id="15" name="Picture 4" descr="가로조합1">
            <a:extLst>
              <a:ext uri="{FF2B5EF4-FFF2-40B4-BE49-F238E27FC236}">
                <a16:creationId xmlns:a16="http://schemas.microsoft.com/office/drawing/2014/main" id="{50F38FB0-E14C-1216-6230-4997AA6D1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EF387B29-1D8D-2E60-E85F-ECFE87452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57" y="308914"/>
            <a:ext cx="1828800" cy="400049"/>
          </a:xfrm>
          <a:prstGeom prst="rect">
            <a:avLst/>
          </a:prstGeom>
        </p:spPr>
      </p:pic>
      <p:sp>
        <p:nvSpPr>
          <p:cNvPr id="29" name="TextBox 19">
            <a:extLst>
              <a:ext uri="{FF2B5EF4-FFF2-40B4-BE49-F238E27FC236}">
                <a16:creationId xmlns:a16="http://schemas.microsoft.com/office/drawing/2014/main" id="{9D7F1203-3475-C69C-77DA-75D9A6633B3F}"/>
              </a:ext>
            </a:extLst>
          </p:cNvPr>
          <p:cNvSpPr txBox="1"/>
          <p:nvPr/>
        </p:nvSpPr>
        <p:spPr>
          <a:xfrm>
            <a:off x="1991717" y="347014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3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E79F91A9-045E-66F1-4001-8B7EE2F6EE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789" r="14602"/>
          <a:stretch/>
        </p:blipFill>
        <p:spPr>
          <a:xfrm>
            <a:off x="205044" y="2190750"/>
            <a:ext cx="5533829" cy="630555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3EAEB67D-6C1E-D13A-AEFC-3E52D00C61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3812"/>
          <a:stretch/>
        </p:blipFill>
        <p:spPr>
          <a:xfrm>
            <a:off x="6160422" y="2190750"/>
            <a:ext cx="5533829" cy="6305550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635A6B08-3EB0-52ED-DD72-B8D56267309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5213"/>
          <a:stretch/>
        </p:blipFill>
        <p:spPr>
          <a:xfrm>
            <a:off x="12115800" y="2190750"/>
            <a:ext cx="5685533" cy="6305550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5405636D-684B-2EBF-C9E2-B6D2C8213EC7}"/>
              </a:ext>
            </a:extLst>
          </p:cNvPr>
          <p:cNvSpPr/>
          <p:nvPr/>
        </p:nvSpPr>
        <p:spPr>
          <a:xfrm>
            <a:off x="4114800" y="3543300"/>
            <a:ext cx="609600" cy="685800"/>
          </a:xfrm>
          <a:prstGeom prst="ellipse">
            <a:avLst/>
          </a:prstGeom>
          <a:solidFill>
            <a:schemeClr val="accent1">
              <a:alpha val="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DE06220-1A57-F070-573F-B79D48ACCD72}"/>
              </a:ext>
            </a:extLst>
          </p:cNvPr>
          <p:cNvSpPr/>
          <p:nvPr/>
        </p:nvSpPr>
        <p:spPr>
          <a:xfrm>
            <a:off x="10058400" y="3543300"/>
            <a:ext cx="609600" cy="685800"/>
          </a:xfrm>
          <a:prstGeom prst="ellipse">
            <a:avLst/>
          </a:prstGeom>
          <a:solidFill>
            <a:schemeClr val="accent1">
              <a:alpha val="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261F314C-1672-0777-7F19-2FDC854C928E}"/>
              </a:ext>
            </a:extLst>
          </p:cNvPr>
          <p:cNvSpPr/>
          <p:nvPr/>
        </p:nvSpPr>
        <p:spPr>
          <a:xfrm>
            <a:off x="16078200" y="3543300"/>
            <a:ext cx="609600" cy="685800"/>
          </a:xfrm>
          <a:prstGeom prst="ellipse">
            <a:avLst/>
          </a:prstGeom>
          <a:solidFill>
            <a:schemeClr val="accent1">
              <a:alpha val="0"/>
            </a:schemeClr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85" name="Picture 17">
            <a:extLst>
              <a:ext uri="{FF2B5EF4-FFF2-40B4-BE49-F238E27FC236}">
                <a16:creationId xmlns:a16="http://schemas.microsoft.com/office/drawing/2014/main" id="{28A6EEAF-2CF2-753D-8A39-E7ECEE345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02" y="1597963"/>
            <a:ext cx="16942796" cy="709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40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69E34-39FA-5467-9303-253D99219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B0F9EFE-FED6-0317-DBCA-F281B492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07" y="3415683"/>
            <a:ext cx="5270500" cy="50546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FCC8BB2-CEC1-EDE7-E8AA-435F4BF5C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467" y="3415685"/>
            <a:ext cx="5270500" cy="505459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31460B5-3A96-061B-D58B-E97750729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295" y="3415683"/>
            <a:ext cx="5270500" cy="505459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F260EB2-73E4-12E4-7978-4B226461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296400" y="2729431"/>
            <a:ext cx="292100" cy="2921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B5F44DDF-4E02-772D-109B-37EE3DA3AD1B}"/>
              </a:ext>
            </a:extLst>
          </p:cNvPr>
          <p:cNvSpPr txBox="1"/>
          <p:nvPr/>
        </p:nvSpPr>
        <p:spPr>
          <a:xfrm>
            <a:off x="1337725" y="3791388"/>
            <a:ext cx="290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spc="-200" dirty="0">
                <a:solidFill>
                  <a:srgbClr val="323941"/>
                </a:solidFill>
                <a:ea typeface="S-Core Dream 5 Medium"/>
              </a:rPr>
              <a:t>혼동 행렬 해석</a:t>
            </a:r>
            <a:endParaRPr lang="ko-KR" sz="32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AEE9F035-2982-2692-F2EB-2083BEB0904C}"/>
              </a:ext>
            </a:extLst>
          </p:cNvPr>
          <p:cNvSpPr txBox="1"/>
          <p:nvPr/>
        </p:nvSpPr>
        <p:spPr>
          <a:xfrm>
            <a:off x="1178625" y="4541401"/>
            <a:ext cx="4667462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TP/TN: </a:t>
            </a:r>
            <a:r>
              <a:rPr lang="ko-KR" altLang="en-US" sz="2800" spc="-100" dirty="0" err="1">
                <a:solidFill>
                  <a:srgbClr val="323941"/>
                </a:solidFill>
                <a:latin typeface="S-Core Dream 3 Light"/>
              </a:rPr>
              <a:t>예측값과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altLang="en-US" sz="2800" spc="-100" dirty="0" err="1">
                <a:solidFill>
                  <a:srgbClr val="323941"/>
                </a:solidFill>
                <a:latin typeface="S-Core Dream 3 Light"/>
              </a:rPr>
              <a:t>실제값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 일치</a:t>
            </a:r>
            <a:endParaRPr lang="en-US" altLang="ko-KR" sz="2800" spc="-100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AB8876D1-C4FA-AB22-D5F6-D32377B522AD}"/>
              </a:ext>
            </a:extLst>
          </p:cNvPr>
          <p:cNvSpPr txBox="1"/>
          <p:nvPr/>
        </p:nvSpPr>
        <p:spPr>
          <a:xfrm>
            <a:off x="4281714" y="1333500"/>
            <a:ext cx="10045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b="1" spc="-400" dirty="0">
                <a:solidFill>
                  <a:srgbClr val="323941"/>
                </a:solidFill>
                <a:latin typeface="S-Core Dream 3 Light"/>
              </a:rPr>
              <a:t>모델 평가 결과 분석</a:t>
            </a:r>
            <a:endParaRPr lang="en-US" sz="6000" b="1" i="0" u="none" strike="noStrike" spc="-400" dirty="0">
              <a:solidFill>
                <a:srgbClr val="323941"/>
              </a:solidFill>
              <a:latin typeface="S-Core Dream 3 Light"/>
            </a:endParaRPr>
          </a:p>
        </p:txBody>
      </p:sp>
      <p:pic>
        <p:nvPicPr>
          <p:cNvPr id="15" name="Picture 4" descr="가로조합1">
            <a:extLst>
              <a:ext uri="{FF2B5EF4-FFF2-40B4-BE49-F238E27FC236}">
                <a16:creationId xmlns:a16="http://schemas.microsoft.com/office/drawing/2014/main" id="{347A8AC9-7A44-6BDD-AED0-461A3AFA1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EAD91F78-062F-17E0-9344-6596E94F4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657" y="308914"/>
            <a:ext cx="1828800" cy="400049"/>
          </a:xfrm>
          <a:prstGeom prst="rect">
            <a:avLst/>
          </a:prstGeom>
        </p:spPr>
      </p:pic>
      <p:sp>
        <p:nvSpPr>
          <p:cNvPr id="29" name="TextBox 19">
            <a:extLst>
              <a:ext uri="{FF2B5EF4-FFF2-40B4-BE49-F238E27FC236}">
                <a16:creationId xmlns:a16="http://schemas.microsoft.com/office/drawing/2014/main" id="{70F0CD34-8C0B-542E-2820-59EF92C4C205}"/>
              </a:ext>
            </a:extLst>
          </p:cNvPr>
          <p:cNvSpPr txBox="1"/>
          <p:nvPr/>
        </p:nvSpPr>
        <p:spPr>
          <a:xfrm>
            <a:off x="1991717" y="347014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3</a:t>
            </a: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D06AEEA3-EF6B-6D40-6595-FA169BDCD574}"/>
              </a:ext>
            </a:extLst>
          </p:cNvPr>
          <p:cNvSpPr txBox="1"/>
          <p:nvPr/>
        </p:nvSpPr>
        <p:spPr>
          <a:xfrm>
            <a:off x="1169016" y="5485490"/>
            <a:ext cx="4393583" cy="87600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FN: 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상승을 하락으로 예측 → 기회 손실만 발생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444929AC-99D3-4822-4A46-88CC51E3AB50}"/>
              </a:ext>
            </a:extLst>
          </p:cNvPr>
          <p:cNvSpPr txBox="1"/>
          <p:nvPr/>
        </p:nvSpPr>
        <p:spPr>
          <a:xfrm>
            <a:off x="1169016" y="6718319"/>
            <a:ext cx="4241183" cy="87600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FP: 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하락을 상승으로 예측 → 실제 금전적 손실 발생</a:t>
            </a: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8352F520-2E81-8A94-9E70-6151A4F6C467}"/>
              </a:ext>
            </a:extLst>
          </p:cNvPr>
          <p:cNvSpPr txBox="1"/>
          <p:nvPr/>
        </p:nvSpPr>
        <p:spPr>
          <a:xfrm>
            <a:off x="7009896" y="4866819"/>
            <a:ext cx="348878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spc="-100" dirty="0">
                <a:solidFill>
                  <a:srgbClr val="323941"/>
                </a:solidFill>
                <a:latin typeface="S-Core Dream 3 Light"/>
              </a:rPr>
              <a:t>Precision = TP/(TP+FP) </a:t>
            </a:r>
            <a:r>
              <a:rPr lang="ko-KR" altLang="en-US" sz="2800" spc="-100" dirty="0">
                <a:solidFill>
                  <a:srgbClr val="323941"/>
                </a:solidFill>
                <a:latin typeface="S-Core Dream 3 Light"/>
              </a:rPr>
              <a:t>지표 최적화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4D39371B-39D5-6447-A92E-659636CC167F}"/>
              </a:ext>
            </a:extLst>
          </p:cNvPr>
          <p:cNvSpPr txBox="1"/>
          <p:nvPr/>
        </p:nvSpPr>
        <p:spPr>
          <a:xfrm>
            <a:off x="7050405" y="3791388"/>
            <a:ext cx="290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spc="-200" dirty="0">
                <a:solidFill>
                  <a:srgbClr val="323941"/>
                </a:solidFill>
                <a:ea typeface="S-Core Dream 5 Medium"/>
              </a:rPr>
              <a:t>선정 근거</a:t>
            </a:r>
            <a:endParaRPr lang="ko-KR" sz="32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47EFCC0E-FD51-E7A0-F30F-5AA328BEB663}"/>
              </a:ext>
            </a:extLst>
          </p:cNvPr>
          <p:cNvSpPr txBox="1"/>
          <p:nvPr/>
        </p:nvSpPr>
        <p:spPr>
          <a:xfrm>
            <a:off x="7009896" y="7277478"/>
            <a:ext cx="348878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ko-KR" altLang="en-US" sz="2800" b="0" i="0" dirty="0" err="1">
                <a:effectLst/>
                <a:latin typeface="__fkGroteskNeue_598ab8"/>
              </a:rPr>
              <a:t>그리드서치를</a:t>
            </a:r>
            <a:r>
              <a:rPr lang="ko-KR" altLang="en-US" sz="2800" b="0" i="0" dirty="0">
                <a:effectLst/>
                <a:latin typeface="__fkGroteskNeue_598ab8"/>
              </a:rPr>
              <a:t> 통한 최적 파라미터 도출</a:t>
            </a:r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96C77A36-D1E7-17CC-B407-478A972012DE}"/>
              </a:ext>
            </a:extLst>
          </p:cNvPr>
          <p:cNvSpPr txBox="1"/>
          <p:nvPr/>
        </p:nvSpPr>
        <p:spPr>
          <a:xfrm>
            <a:off x="7009896" y="6084673"/>
            <a:ext cx="3488780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b="0" i="0" dirty="0">
                <a:effectLst/>
                <a:latin typeface="__fkGroteskNeue_598ab8"/>
              </a:rPr>
              <a:t>FP </a:t>
            </a:r>
            <a:r>
              <a:rPr lang="ko-KR" altLang="en-US" sz="2800" b="0" i="0" dirty="0">
                <a:effectLst/>
                <a:latin typeface="__fkGroteskNeue_598ab8"/>
              </a:rPr>
              <a:t>최소화를 통한 투자 손실 위험 관리</a:t>
            </a: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579CDF68-E073-B17F-2D64-3CD517627846}"/>
              </a:ext>
            </a:extLst>
          </p:cNvPr>
          <p:cNvSpPr txBox="1"/>
          <p:nvPr/>
        </p:nvSpPr>
        <p:spPr>
          <a:xfrm>
            <a:off x="12496800" y="3791388"/>
            <a:ext cx="29083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200" b="1" i="0" u="none" strike="noStrike" spc="-200" dirty="0">
                <a:solidFill>
                  <a:srgbClr val="323941"/>
                </a:solidFill>
                <a:ea typeface="S-Core Dream 5 Medium"/>
              </a:rPr>
              <a:t>최종 모델 선정</a:t>
            </a:r>
            <a:endParaRPr lang="ko-KR" sz="32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3" name="TextBox 18">
            <a:extLst>
              <a:ext uri="{FF2B5EF4-FFF2-40B4-BE49-F238E27FC236}">
                <a16:creationId xmlns:a16="http://schemas.microsoft.com/office/drawing/2014/main" id="{AAB62E0B-CE9C-2235-DAB1-7066F1FF2F7C}"/>
              </a:ext>
            </a:extLst>
          </p:cNvPr>
          <p:cNvSpPr txBox="1"/>
          <p:nvPr/>
        </p:nvSpPr>
        <p:spPr>
          <a:xfrm>
            <a:off x="12420600" y="4492038"/>
            <a:ext cx="4171043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spc="-100" dirty="0">
                <a:solidFill>
                  <a:srgbClr val="323941"/>
                </a:solidFill>
                <a:highlight>
                  <a:srgbClr val="FFFF00"/>
                </a:highlight>
                <a:latin typeface="S-Core Dream 3 Light"/>
              </a:rPr>
              <a:t>Ensemble Mean</a:t>
            </a: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CF3219FD-5FCE-56FA-97B5-820DA253208E}"/>
              </a:ext>
            </a:extLst>
          </p:cNvPr>
          <p:cNvSpPr txBox="1"/>
          <p:nvPr/>
        </p:nvSpPr>
        <p:spPr>
          <a:xfrm>
            <a:off x="12426466" y="5395947"/>
            <a:ext cx="4661877" cy="498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en-US" altLang="ko-KR" sz="2800" b="0" i="0" dirty="0">
                <a:effectLst/>
                <a:latin typeface="__fkGroteskNeue_598ab8"/>
              </a:rPr>
              <a:t>Precision </a:t>
            </a:r>
            <a:r>
              <a:rPr lang="ko-KR" altLang="en-US" sz="2800" dirty="0">
                <a:latin typeface="__fkGroteskNeue_598ab8"/>
              </a:rPr>
              <a:t>점수가 가장 우수</a:t>
            </a:r>
            <a:endParaRPr lang="ko-KR" altLang="en-US" sz="2800" b="0" i="0" dirty="0">
              <a:effectLst/>
              <a:latin typeface="__fkGroteskNeue_598ab8"/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416D612A-384D-EBD6-8C84-8BAF2AD5C98B}"/>
              </a:ext>
            </a:extLst>
          </p:cNvPr>
          <p:cNvSpPr txBox="1"/>
          <p:nvPr/>
        </p:nvSpPr>
        <p:spPr>
          <a:xfrm>
            <a:off x="12378606" y="6299856"/>
            <a:ext cx="4661877" cy="45203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Tx/>
              <a:buChar char="-"/>
            </a:pPr>
            <a:r>
              <a:rPr lang="ko-KR" altLang="en-US" sz="2800" b="0" i="0" dirty="0">
                <a:effectLst/>
                <a:latin typeface="__fkGroteskNeue_598ab8"/>
              </a:rPr>
              <a:t>실제 투자 손실 위험 최소화</a:t>
            </a:r>
          </a:p>
        </p:txBody>
      </p:sp>
    </p:spTree>
    <p:extLst>
      <p:ext uri="{BB962C8B-B14F-4D97-AF65-F5344CB8AC3E}">
        <p14:creationId xmlns:p14="http://schemas.microsoft.com/office/powerpoint/2010/main" val="4005223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79B3-F3F0-8397-4B70-594E87B32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4">
            <a:extLst>
              <a:ext uri="{FF2B5EF4-FFF2-40B4-BE49-F238E27FC236}">
                <a16:creationId xmlns:a16="http://schemas.microsoft.com/office/drawing/2014/main" id="{1C83EB53-42EF-744F-8FBF-347E54217551}"/>
              </a:ext>
            </a:extLst>
          </p:cNvPr>
          <p:cNvSpPr txBox="1"/>
          <p:nvPr/>
        </p:nvSpPr>
        <p:spPr>
          <a:xfrm>
            <a:off x="266006" y="88900"/>
            <a:ext cx="10045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i="0" u="none" strike="noStrike" spc="-400" dirty="0">
                <a:solidFill>
                  <a:srgbClr val="323941"/>
                </a:solidFill>
                <a:latin typeface="S-Core Dream 3 Light"/>
              </a:rPr>
              <a:t>모델평가</a:t>
            </a:r>
            <a:endParaRPr lang="en-US" sz="6000" i="0" u="none" strike="noStrike" spc="-400" dirty="0">
              <a:solidFill>
                <a:srgbClr val="323941"/>
              </a:solidFill>
              <a:latin typeface="S-Core Dream 3 Light"/>
            </a:endParaRPr>
          </a:p>
        </p:txBody>
      </p:sp>
      <p:pic>
        <p:nvPicPr>
          <p:cNvPr id="15" name="Picture 4" descr="가로조합1">
            <a:extLst>
              <a:ext uri="{FF2B5EF4-FFF2-40B4-BE49-F238E27FC236}">
                <a16:creationId xmlns:a16="http://schemas.microsoft.com/office/drawing/2014/main" id="{6260E12D-4D67-4187-6AEB-F6C30BDFA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D485B550-02CB-FF8D-3E0D-B2445C102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57" y="308914"/>
            <a:ext cx="1828800" cy="400049"/>
          </a:xfrm>
          <a:prstGeom prst="rect">
            <a:avLst/>
          </a:prstGeom>
        </p:spPr>
      </p:pic>
      <p:sp>
        <p:nvSpPr>
          <p:cNvPr id="29" name="TextBox 19">
            <a:extLst>
              <a:ext uri="{FF2B5EF4-FFF2-40B4-BE49-F238E27FC236}">
                <a16:creationId xmlns:a16="http://schemas.microsoft.com/office/drawing/2014/main" id="{4E72AA2D-A025-4641-1DE6-18B20FC972F6}"/>
              </a:ext>
            </a:extLst>
          </p:cNvPr>
          <p:cNvSpPr txBox="1"/>
          <p:nvPr/>
        </p:nvSpPr>
        <p:spPr>
          <a:xfrm>
            <a:off x="1991717" y="347014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9FDA01-087D-6791-5590-0A77A12C7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1706" y="5344969"/>
            <a:ext cx="6253551" cy="41494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24FCDB3-8EA4-0413-3ECD-443CC9F76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1" y="1350782"/>
            <a:ext cx="6354456" cy="38453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D163DC6-3556-4AF3-4270-501741941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1207042"/>
            <a:ext cx="7142814" cy="83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06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470" y="819505"/>
            <a:ext cx="11940130" cy="3866795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024701" y="1091208"/>
            <a:ext cx="1666669" cy="41102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1" spc="-200" dirty="0">
                <a:solidFill>
                  <a:srgbClr val="323941"/>
                </a:solidFill>
                <a:ea typeface="S-Core Dream 5 Medium"/>
              </a:rPr>
              <a:t>한계점</a:t>
            </a:r>
            <a:endParaRPr lang="ko-KR" sz="40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321059" y="2595974"/>
            <a:ext cx="9929354" cy="1866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 typeface="Arial" panose="020B0604020202020204" pitchFamily="34" charset="0"/>
              <a:buChar char="•"/>
            </a:pPr>
            <a:r>
              <a:rPr lang="ko-KR" altLang="en-US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데이터의 복잡성 </a:t>
            </a:r>
            <a:r>
              <a:rPr lang="en-US" altLang="ko-KR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-&gt; </a:t>
            </a:r>
            <a:r>
              <a:rPr lang="ko-KR" altLang="en-US" sz="2800" spc="-100" dirty="0" err="1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글로별</a:t>
            </a:r>
            <a:r>
              <a:rPr lang="ko-KR" altLang="en-US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경제상황</a:t>
            </a:r>
            <a:r>
              <a:rPr lang="en-US" altLang="ko-KR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정치적 요인 등 정량적인 데이터만으로 설명하기 힘든 외부 영향을 많이  받음</a:t>
            </a:r>
            <a:r>
              <a:rPr lang="en-US" altLang="ko-KR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  <a:p>
            <a:pPr marL="285750" lvl="0" indent="-285750" algn="l">
              <a:lnSpc>
                <a:spcPct val="123669"/>
              </a:lnSpc>
              <a:buFont typeface="Arial" panose="020B0604020202020204" pitchFamily="34" charset="0"/>
              <a:buChar char="•"/>
            </a:pPr>
            <a:endParaRPr lang="en-US" altLang="ko-KR" sz="2800" spc="-1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lvl="0" indent="-285750" algn="l">
              <a:lnSpc>
                <a:spcPct val="123669"/>
              </a:lnSpc>
              <a:buFont typeface="Arial" panose="020B0604020202020204" pitchFamily="34" charset="0"/>
              <a:buChar char="•"/>
            </a:pPr>
            <a:r>
              <a:rPr lang="ko-KR" altLang="en-US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정밀도의 한계 </a:t>
            </a:r>
            <a:r>
              <a:rPr lang="en-US" altLang="ko-KR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-&gt; 0.57</a:t>
            </a:r>
            <a:r>
              <a:rPr lang="ko-KR" altLang="en-US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라는 긍정적인 결과에도</a:t>
            </a:r>
            <a:r>
              <a:rPr lang="en-US" altLang="ko-KR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투자 의자결정에 활용하기에는 부족한 수준</a:t>
            </a:r>
            <a:r>
              <a:rPr lang="en-US" altLang="ko-KR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158" y="3785149"/>
            <a:ext cx="4286604" cy="124357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altLang="en-US" sz="2800" b="0" i="0" u="none" strike="noStrike" spc="-2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한계점 및 향후 개선 방향</a:t>
            </a:r>
            <a:endParaRPr lang="ko-KR" sz="2800" b="0" i="0" u="none" strike="noStrike" spc="-2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38200" y="2394854"/>
            <a:ext cx="2590800" cy="19566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8800" b="1" i="0" u="none" strike="noStrike" spc="-400" dirty="0">
                <a:solidFill>
                  <a:srgbClr val="32394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 론</a:t>
            </a:r>
            <a:endParaRPr lang="en-US" sz="8800" b="1" i="0" u="none" strike="noStrike" spc="-400" dirty="0">
              <a:solidFill>
                <a:srgbClr val="32394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21" name="Picture 4" descr="가로조합1">
            <a:extLst>
              <a:ext uri="{FF2B5EF4-FFF2-40B4-BE49-F238E27FC236}">
                <a16:creationId xmlns:a16="http://schemas.microsoft.com/office/drawing/2014/main" id="{88A70A21-4CA2-EBDD-354B-23A1B3A95D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AA55D753-DCE6-D2B2-D0A8-9D3E35FDD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20" y="1932809"/>
            <a:ext cx="1828800" cy="400049"/>
          </a:xfrm>
          <a:prstGeom prst="rect">
            <a:avLst/>
          </a:prstGeom>
        </p:spPr>
      </p:pic>
      <p:sp>
        <p:nvSpPr>
          <p:cNvPr id="25" name="TextBox 19">
            <a:extLst>
              <a:ext uri="{FF2B5EF4-FFF2-40B4-BE49-F238E27FC236}">
                <a16:creationId xmlns:a16="http://schemas.microsoft.com/office/drawing/2014/main" id="{A253C05C-EEE9-F355-D46F-FEDE38C76D90}"/>
              </a:ext>
            </a:extLst>
          </p:cNvPr>
          <p:cNvSpPr txBox="1"/>
          <p:nvPr/>
        </p:nvSpPr>
        <p:spPr>
          <a:xfrm>
            <a:off x="1333880" y="1970909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4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8C222EE-71FA-96D3-E78B-E24A6120B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469" y="4958003"/>
            <a:ext cx="11940130" cy="5062297"/>
          </a:xfrm>
          <a:prstGeom prst="rect">
            <a:avLst/>
          </a:prstGeom>
        </p:spPr>
      </p:pic>
      <p:sp>
        <p:nvSpPr>
          <p:cNvPr id="19" name="TextBox 16">
            <a:extLst>
              <a:ext uri="{FF2B5EF4-FFF2-40B4-BE49-F238E27FC236}">
                <a16:creationId xmlns:a16="http://schemas.microsoft.com/office/drawing/2014/main" id="{50AB1B1A-B531-A21D-233B-292DC44C3F24}"/>
              </a:ext>
            </a:extLst>
          </p:cNvPr>
          <p:cNvSpPr txBox="1"/>
          <p:nvPr/>
        </p:nvSpPr>
        <p:spPr>
          <a:xfrm>
            <a:off x="6024701" y="5379961"/>
            <a:ext cx="4884936" cy="17665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1" i="0" u="none" strike="noStrike" spc="-200" dirty="0">
                <a:solidFill>
                  <a:srgbClr val="323941"/>
                </a:solidFill>
                <a:ea typeface="S-Core Dream 5 Medium"/>
              </a:rPr>
              <a:t>개선 방향</a:t>
            </a:r>
            <a:endParaRPr lang="ko-KR" sz="40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679BF2AB-0C39-7102-5860-FC1C0AF699D1}"/>
              </a:ext>
            </a:extLst>
          </p:cNvPr>
          <p:cNvSpPr txBox="1"/>
          <p:nvPr/>
        </p:nvSpPr>
        <p:spPr>
          <a:xfrm>
            <a:off x="6321059" y="5510835"/>
            <a:ext cx="11433541" cy="428086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marL="285750" lvl="0" indent="-285750" algn="l">
              <a:lnSpc>
                <a:spcPct val="123669"/>
              </a:lnSpc>
              <a:buFont typeface="Arial" panose="020B0604020202020204" pitchFamily="34" charset="0"/>
              <a:buChar char="•"/>
            </a:pPr>
            <a:r>
              <a:rPr lang="ko-KR" altLang="en-US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 독립변수 설정 </a:t>
            </a:r>
            <a:r>
              <a:rPr lang="en-US" altLang="ko-KR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-&gt;  </a:t>
            </a:r>
            <a:r>
              <a:rPr lang="ko-KR" altLang="en-US" sz="2800" spc="-100" dirty="0" err="1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비트코인</a:t>
            </a:r>
            <a:r>
              <a:rPr lang="ko-KR" altLang="en-US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데이터 외에도 매크로 경제 지표</a:t>
            </a:r>
            <a:r>
              <a:rPr lang="en-US" altLang="ko-KR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뉴스</a:t>
            </a:r>
            <a:r>
              <a:rPr lang="en-US" altLang="ko-KR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SNS </a:t>
            </a:r>
            <a:r>
              <a:rPr lang="ko-KR" altLang="en-US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감성 분석을 포함하여 모델의 입력 변수를 확장</a:t>
            </a:r>
            <a:r>
              <a:rPr lang="en-US" altLang="ko-KR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</a:p>
          <a:p>
            <a:pPr marL="285750" lvl="0" indent="-285750" algn="l">
              <a:lnSpc>
                <a:spcPct val="123669"/>
              </a:lnSpc>
              <a:buFont typeface="Arial" panose="020B0604020202020204" pitchFamily="34" charset="0"/>
              <a:buChar char="•"/>
            </a:pPr>
            <a:endParaRPr lang="en-US" altLang="ko-KR" sz="2800" spc="-1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285750" lvl="0" indent="-285750" algn="l">
              <a:lnSpc>
                <a:spcPct val="123669"/>
              </a:lnSpc>
              <a:buFont typeface="Arial" panose="020B0604020202020204" pitchFamily="34" charset="0"/>
              <a:buChar char="•"/>
            </a:pPr>
            <a:r>
              <a:rPr lang="ko-KR" altLang="en-US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데이터의 추가 확보</a:t>
            </a:r>
            <a:r>
              <a:rPr lang="en-US" altLang="ko-KR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-&gt; </a:t>
            </a:r>
            <a:r>
              <a:rPr lang="ko-KR" altLang="en-US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활용한 업비트의 </a:t>
            </a:r>
            <a:r>
              <a:rPr lang="en-US" altLang="ko-KR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API</a:t>
            </a:r>
            <a:r>
              <a:rPr lang="ko-KR" altLang="en-US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는 </a:t>
            </a:r>
            <a:r>
              <a:rPr lang="en-US" altLang="ko-KR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2017</a:t>
            </a:r>
            <a:r>
              <a:rPr lang="ko-KR" altLang="en-US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년 </a:t>
            </a:r>
            <a:r>
              <a:rPr lang="en-US" altLang="ko-KR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9</a:t>
            </a:r>
            <a:r>
              <a:rPr lang="ko-KR" altLang="en-US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월 </a:t>
            </a:r>
            <a:r>
              <a:rPr lang="en-US" altLang="ko-KR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27</a:t>
            </a:r>
            <a:r>
              <a:rPr lang="ko-KR" altLang="en-US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일부터 지원을 하기 때문에 </a:t>
            </a:r>
            <a:r>
              <a:rPr lang="ko-KR" altLang="en-US" sz="2800" spc="-100" dirty="0" err="1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머신러닝</a:t>
            </a:r>
            <a:r>
              <a:rPr lang="ko-KR" altLang="en-US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모델에 적용하기에는 표본의 크기가  부족한 상황</a:t>
            </a:r>
            <a:r>
              <a:rPr lang="en-US" altLang="ko-KR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 </a:t>
            </a:r>
            <a:r>
              <a:rPr lang="ko-KR" altLang="en-US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그리하여 리플</a:t>
            </a:r>
            <a:r>
              <a:rPr lang="en-US" altLang="ko-KR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800" spc="-100" dirty="0" err="1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이더리움과</a:t>
            </a:r>
            <a:r>
              <a:rPr lang="ko-KR" altLang="en-US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같은 다른 가상화폐 데이터를 추가하여 개인 투자 성향에 맞춘 포트폴리오를 구성하는 방향</a:t>
            </a:r>
            <a:r>
              <a:rPr lang="en-US" altLang="ko-KR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r>
              <a:rPr lang="ko-KR" altLang="en-US" sz="2800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 </a:t>
            </a:r>
            <a:endParaRPr lang="en-US" altLang="ko-KR" sz="2800" spc="-1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0" y="749300"/>
            <a:ext cx="304800" cy="30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5045075"/>
            <a:ext cx="99060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6878300" y="9232900"/>
            <a:ext cx="381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23941"/>
                </a:solidFill>
                <a:latin typeface="S-Core Dream 5 Medium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62100" y="2222500"/>
            <a:ext cx="1422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-100">
                <a:solidFill>
                  <a:srgbClr val="ECECEC"/>
                </a:solidFill>
                <a:latin typeface="S-Core Dream 6 Bold"/>
              </a:rPr>
              <a:t>CHAPTER 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562600" y="1787525"/>
            <a:ext cx="28321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spc="-2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실패의 역사 </a:t>
            </a:r>
            <a:r>
              <a:rPr lang="en-US" altLang="ko-KR" sz="4000" spc="-2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</a:t>
            </a:r>
            <a:endParaRPr lang="ko-KR" sz="4000" b="0" i="0" u="none" strike="noStrike" spc="-2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715000" y="6076950"/>
            <a:ext cx="11715750" cy="3117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endParaRPr lang="en-US" altLang="ko-KR" sz="2800" b="0" i="0" dirty="0">
              <a:solidFill>
                <a:srgbClr val="1D1C1D"/>
              </a:solidFill>
              <a:effectLst/>
              <a:latin typeface="NotoSansKR"/>
            </a:endParaRPr>
          </a:p>
        </p:txBody>
      </p:sp>
      <p:pic>
        <p:nvPicPr>
          <p:cNvPr id="14" name="Picture 4" descr="가로조합1">
            <a:extLst>
              <a:ext uri="{FF2B5EF4-FFF2-40B4-BE49-F238E27FC236}">
                <a16:creationId xmlns:a16="http://schemas.microsoft.com/office/drawing/2014/main" id="{8586460F-8CA2-4A47-0F44-020F05A59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0">
            <a:extLst>
              <a:ext uri="{FF2B5EF4-FFF2-40B4-BE49-F238E27FC236}">
                <a16:creationId xmlns:a16="http://schemas.microsoft.com/office/drawing/2014/main" id="{03622FE5-2DF4-281F-7D3D-BD51AD62EC5C}"/>
              </a:ext>
            </a:extLst>
          </p:cNvPr>
          <p:cNvSpPr txBox="1"/>
          <p:nvPr/>
        </p:nvSpPr>
        <p:spPr>
          <a:xfrm>
            <a:off x="5562600" y="5378450"/>
            <a:ext cx="30480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spc="-2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실패의 역사 </a:t>
            </a:r>
            <a:r>
              <a:rPr lang="en-US" altLang="ko-KR" sz="4000" spc="-2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</a:t>
            </a:r>
            <a:endParaRPr lang="ko-KR" sz="4000" b="0" i="0" u="none" strike="noStrike" spc="-2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A1E29E0D-CB3C-BB7A-DBA3-4DCCDB1E4A53}"/>
              </a:ext>
            </a:extLst>
          </p:cNvPr>
          <p:cNvSpPr txBox="1"/>
          <p:nvPr/>
        </p:nvSpPr>
        <p:spPr>
          <a:xfrm>
            <a:off x="5867400" y="6365875"/>
            <a:ext cx="11715750" cy="31178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ko-KR" altLang="en-US" sz="2800" b="0" i="0" dirty="0">
                <a:effectLst/>
                <a:latin typeface="__fkGroteskNeue_598ab8"/>
              </a:rPr>
              <a:t>매수 목표 가격을 파생변수로 만들고 종속변수로 설정하여 회귀모델학습을 진행하였습니다</a:t>
            </a:r>
            <a:r>
              <a:rPr lang="en-US" altLang="ko-KR" sz="2800" b="0" i="0" dirty="0">
                <a:effectLst/>
                <a:latin typeface="__fkGroteskNeue_598ab8"/>
              </a:rPr>
              <a:t>. </a:t>
            </a:r>
            <a:r>
              <a:rPr lang="ko-KR" altLang="en-US" sz="2800" b="0" i="0" dirty="0">
                <a:effectLst/>
                <a:latin typeface="__fkGroteskNeue_598ab8"/>
              </a:rPr>
              <a:t>하지만 매수목표가격은 바로 계산이 가능하기 때문에 종속변수로 설정한 것 자체가 잘못되었습니다</a:t>
            </a:r>
            <a:r>
              <a:rPr lang="en-US" altLang="ko-KR" sz="2800" b="0" i="0" dirty="0">
                <a:effectLst/>
                <a:latin typeface="__fkGroteskNeue_598ab8"/>
              </a:rPr>
              <a:t>. </a:t>
            </a:r>
            <a:r>
              <a:rPr lang="ko-KR" altLang="en-US" sz="2800" b="0" i="0" dirty="0">
                <a:effectLst/>
                <a:latin typeface="__fkGroteskNeue_598ab8"/>
              </a:rPr>
              <a:t>실제로 모델 학습까지 진행하였을 때도 종속변수의 값 범위가 좁았기때문에 모델이 평균으로 예측을</a:t>
            </a:r>
            <a:r>
              <a:rPr lang="en-US" altLang="ko-KR" sz="2800" dirty="0">
                <a:latin typeface="__fkGroteskNeue_598ab8"/>
              </a:rPr>
              <a:t> </a:t>
            </a:r>
            <a:r>
              <a:rPr lang="ko-KR" altLang="en-US" sz="2800" dirty="0">
                <a:latin typeface="__fkGroteskNeue_598ab8"/>
              </a:rPr>
              <a:t>하기</a:t>
            </a:r>
            <a:r>
              <a:rPr lang="ko-KR" altLang="en-US" sz="2800" b="0" i="0" dirty="0">
                <a:effectLst/>
                <a:latin typeface="__fkGroteskNeue_598ab8"/>
              </a:rPr>
              <a:t>만해도 얼추 비슷하기 때문에 </a:t>
            </a:r>
            <a:r>
              <a:rPr lang="en-US" altLang="ko-KR" sz="2800" b="0" i="0" dirty="0">
                <a:effectLst/>
                <a:latin typeface="__fkGroteskNeue_598ab8"/>
              </a:rPr>
              <a:t>R²</a:t>
            </a:r>
            <a:r>
              <a:rPr lang="ko-KR" altLang="en-US" sz="2800" b="0" i="0" dirty="0">
                <a:effectLst/>
                <a:latin typeface="__fkGroteskNeue_598ab8"/>
              </a:rPr>
              <a:t>값이 </a:t>
            </a:r>
            <a:r>
              <a:rPr lang="en-US" altLang="ko-KR" sz="2800" b="0" i="0" dirty="0">
                <a:effectLst/>
                <a:latin typeface="__fkGroteskNeue_598ab8"/>
              </a:rPr>
              <a:t>1</a:t>
            </a:r>
            <a:r>
              <a:rPr lang="ko-KR" altLang="en-US" sz="2800" b="0" i="0" dirty="0">
                <a:effectLst/>
                <a:latin typeface="__fkGroteskNeue_598ab8"/>
              </a:rPr>
              <a:t>에 근접하여 잘못된 모델임을 알 수 있었습니다</a:t>
            </a:r>
            <a:endParaRPr lang="en-US" altLang="ko-KR" sz="2800" b="0" i="0" dirty="0">
              <a:solidFill>
                <a:srgbClr val="1D1C1D"/>
              </a:solidFill>
              <a:effectLst/>
              <a:latin typeface="NotoSansKR"/>
            </a:endParaRP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057C75D5-6849-2C08-E07F-7F5C8271373F}"/>
              </a:ext>
            </a:extLst>
          </p:cNvPr>
          <p:cNvSpPr txBox="1"/>
          <p:nvPr/>
        </p:nvSpPr>
        <p:spPr>
          <a:xfrm>
            <a:off x="5867400" y="2489200"/>
            <a:ext cx="11963400" cy="25590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ko-KR" altLang="en-US" sz="2800" b="0" i="0" dirty="0">
                <a:effectLst/>
                <a:latin typeface="__fkGroteskNeue_598ab8"/>
              </a:rPr>
              <a:t> </a:t>
            </a:r>
            <a:r>
              <a:rPr lang="ko-KR" altLang="en-US" sz="2800" b="0" i="0" dirty="0" err="1">
                <a:effectLst/>
                <a:latin typeface="__fkGroteskNeue_598ab8"/>
              </a:rPr>
              <a:t>볼린저</a:t>
            </a:r>
            <a:r>
              <a:rPr lang="ko-KR" altLang="en-US" sz="2800" b="0" i="0" dirty="0">
                <a:effectLst/>
                <a:latin typeface="__fkGroteskNeue_598ab8"/>
              </a:rPr>
              <a:t> 밴드</a:t>
            </a:r>
            <a:r>
              <a:rPr lang="en-US" altLang="ko-KR" sz="2800" b="0" i="0" dirty="0">
                <a:effectLst/>
                <a:latin typeface="__fkGroteskNeue_598ab8"/>
              </a:rPr>
              <a:t>, RSI, MA </a:t>
            </a:r>
            <a:r>
              <a:rPr lang="ko-KR" altLang="en-US" sz="2800" b="0" i="0" dirty="0">
                <a:effectLst/>
                <a:latin typeface="__fkGroteskNeue_598ab8"/>
              </a:rPr>
              <a:t>등의 기술적 지표를 독립변수로</a:t>
            </a:r>
            <a:r>
              <a:rPr lang="en-US" altLang="ko-KR" sz="2800" b="0" i="0" dirty="0">
                <a:effectLst/>
                <a:latin typeface="__fkGroteskNeue_598ab8"/>
              </a:rPr>
              <a:t>, </a:t>
            </a:r>
            <a:r>
              <a:rPr lang="ko-KR" altLang="en-US" sz="2800" b="0" i="0" dirty="0">
                <a:effectLst/>
                <a:latin typeface="__fkGroteskNeue_598ab8"/>
              </a:rPr>
              <a:t>변동성 돌파 여부를 종속변수로 사용했습니다</a:t>
            </a:r>
            <a:r>
              <a:rPr lang="en-US" altLang="ko-KR" sz="2800" b="0" i="0" dirty="0">
                <a:effectLst/>
                <a:latin typeface="__fkGroteskNeue_598ab8"/>
              </a:rPr>
              <a:t>. </a:t>
            </a:r>
            <a:r>
              <a:rPr lang="ko-KR" altLang="en-US" sz="2800" b="0" i="0" dirty="0">
                <a:effectLst/>
                <a:latin typeface="__fkGroteskNeue_598ab8"/>
              </a:rPr>
              <a:t>실시간으로 </a:t>
            </a:r>
            <a:r>
              <a:rPr lang="ko-KR" altLang="en-US" sz="2800" b="0" i="0" dirty="0" err="1">
                <a:effectLst/>
                <a:latin typeface="__fkGroteskNeue_598ab8"/>
              </a:rPr>
              <a:t>비트코인</a:t>
            </a:r>
            <a:r>
              <a:rPr lang="ko-KR" altLang="en-US" sz="2800" b="0" i="0" dirty="0">
                <a:effectLst/>
                <a:latin typeface="__fkGroteskNeue_598ab8"/>
              </a:rPr>
              <a:t> 데이터를 받아오면서 돌파 여부를 분류하는 이진분류모델로 학습시켜 봤으나 돌파 여부는 모델로 예측보다는 실시간 예측으로도 바로 실행할 수 있기 때문에 보류 하였습니다</a:t>
            </a:r>
            <a:r>
              <a:rPr lang="en-US" altLang="ko-KR" sz="2800" b="0" i="0" dirty="0">
                <a:effectLst/>
                <a:latin typeface="__fkGroteskNeue_598ab8"/>
              </a:rPr>
              <a:t>.</a:t>
            </a:r>
            <a:endParaRPr lang="en-US" altLang="ko-KR" sz="2800" b="0" i="0" dirty="0">
              <a:solidFill>
                <a:srgbClr val="1D1C1D"/>
              </a:solidFill>
              <a:effectLst/>
              <a:latin typeface="NotoSansKR"/>
            </a:endParaRP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E63A4A5B-8F15-7D4E-0106-2750754F5A58}"/>
              </a:ext>
            </a:extLst>
          </p:cNvPr>
          <p:cNvSpPr txBox="1"/>
          <p:nvPr/>
        </p:nvSpPr>
        <p:spPr>
          <a:xfrm>
            <a:off x="54158" y="3785149"/>
            <a:ext cx="4286604" cy="124357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ko-KR" altLang="en-US" sz="2800" b="0" i="0" u="none" strike="noStrike" spc="-2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실패의 역사</a:t>
            </a:r>
            <a:endParaRPr lang="ko-KR" sz="2800" b="0" i="0" u="none" strike="noStrike" spc="-2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2" name="TextBox 24">
            <a:extLst>
              <a:ext uri="{FF2B5EF4-FFF2-40B4-BE49-F238E27FC236}">
                <a16:creationId xmlns:a16="http://schemas.microsoft.com/office/drawing/2014/main" id="{0E4344ED-9860-F7B3-DA30-5C7C9F8E6912}"/>
              </a:ext>
            </a:extLst>
          </p:cNvPr>
          <p:cNvSpPr txBox="1"/>
          <p:nvPr/>
        </p:nvSpPr>
        <p:spPr>
          <a:xfrm>
            <a:off x="838200" y="2394854"/>
            <a:ext cx="2590800" cy="19566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8800" b="1" i="0" u="none" strike="noStrike" spc="-400" dirty="0">
                <a:solidFill>
                  <a:srgbClr val="32394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부 록</a:t>
            </a:r>
            <a:endParaRPr lang="en-US" sz="8800" b="1" i="0" u="none" strike="noStrike" spc="-400" dirty="0">
              <a:solidFill>
                <a:srgbClr val="32394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65A03EE5-DB55-C99F-8AE7-1B13771D9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820" y="1932809"/>
            <a:ext cx="1828800" cy="400049"/>
          </a:xfrm>
          <a:prstGeom prst="rect">
            <a:avLst/>
          </a:prstGeom>
        </p:spPr>
      </p:pic>
      <p:sp>
        <p:nvSpPr>
          <p:cNvPr id="16" name="TextBox 19">
            <a:extLst>
              <a:ext uri="{FF2B5EF4-FFF2-40B4-BE49-F238E27FC236}">
                <a16:creationId xmlns:a16="http://schemas.microsoft.com/office/drawing/2014/main" id="{EA429F7C-2CD0-8A8A-91D2-F2D2C30EF034}"/>
              </a:ext>
            </a:extLst>
          </p:cNvPr>
          <p:cNvSpPr txBox="1"/>
          <p:nvPr/>
        </p:nvSpPr>
        <p:spPr>
          <a:xfrm>
            <a:off x="1333880" y="1970909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</a:t>
            </a:r>
            <a:r>
              <a:rPr lang="en-US" sz="2800" b="1" spc="-100" dirty="0">
                <a:solidFill>
                  <a:srgbClr val="ECECEC"/>
                </a:solidFill>
                <a:latin typeface="S-Core Dream 6 Bold"/>
              </a:rPr>
              <a:t>5</a:t>
            </a:r>
            <a:endParaRPr lang="en-US" sz="2800" b="1" i="0" u="none" strike="noStrike" spc="-100" dirty="0">
              <a:solidFill>
                <a:srgbClr val="ECECEC"/>
              </a:solidFill>
              <a:latin typeface="S-Core Dream 6 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133A9-5388-54C6-7796-4A5FC9947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>
            <a:extLst>
              <a:ext uri="{FF2B5EF4-FFF2-40B4-BE49-F238E27FC236}">
                <a16:creationId xmlns:a16="http://schemas.microsoft.com/office/drawing/2014/main" id="{86367972-C18E-3E69-A7F0-2921CC65E1AF}"/>
              </a:ext>
            </a:extLst>
          </p:cNvPr>
          <p:cNvSpPr txBox="1"/>
          <p:nvPr/>
        </p:nvSpPr>
        <p:spPr>
          <a:xfrm>
            <a:off x="1028700" y="4191000"/>
            <a:ext cx="4140200" cy="1155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8650"/>
              </a:lnSpc>
            </a:pPr>
            <a:endParaRPr lang="en-US" sz="1500" b="0" i="0" u="none" strike="noStrike" dirty="0">
              <a:solidFill>
                <a:srgbClr val="323941"/>
              </a:solidFill>
              <a:latin typeface="S-Core Dream 3 Light"/>
            </a:endParaRPr>
          </a:p>
        </p:txBody>
      </p:sp>
      <p:pic>
        <p:nvPicPr>
          <p:cNvPr id="14" name="Picture 4" descr="가로조합1">
            <a:extLst>
              <a:ext uri="{FF2B5EF4-FFF2-40B4-BE49-F238E27FC236}">
                <a16:creationId xmlns:a16="http://schemas.microsoft.com/office/drawing/2014/main" id="{4A0DDA70-49F1-06AA-2363-9D5812505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CA8F2D61-0AA4-426F-D033-35BF1E42B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218" y="2263009"/>
            <a:ext cx="9906000" cy="12700"/>
          </a:xfrm>
          <a:prstGeom prst="rect">
            <a:avLst/>
          </a:prstGeom>
        </p:spPr>
      </p:pic>
      <p:sp>
        <p:nvSpPr>
          <p:cNvPr id="4" name="TextBox 20">
            <a:extLst>
              <a:ext uri="{FF2B5EF4-FFF2-40B4-BE49-F238E27FC236}">
                <a16:creationId xmlns:a16="http://schemas.microsoft.com/office/drawing/2014/main" id="{32CA5CFD-8C12-6872-572F-6DB56960A514}"/>
              </a:ext>
            </a:extLst>
          </p:cNvPr>
          <p:cNvSpPr txBox="1"/>
          <p:nvPr/>
        </p:nvSpPr>
        <p:spPr>
          <a:xfrm>
            <a:off x="4876800" y="1037702"/>
            <a:ext cx="1676400" cy="4365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1" spc="-200" dirty="0" err="1">
                <a:solidFill>
                  <a:srgbClr val="323941"/>
                </a:solidFill>
                <a:ea typeface="S-Core Dream 5 Medium"/>
              </a:rPr>
              <a:t>박훈석</a:t>
            </a:r>
            <a:endParaRPr lang="ko-KR" sz="44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FD608080-E668-9BC2-56C4-2ABE584D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90" y="5256299"/>
            <a:ext cx="9906000" cy="127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BAD43C62-094C-D5DF-A4B3-DEA46785B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218" y="7653983"/>
            <a:ext cx="9906000" cy="12700"/>
          </a:xfrm>
          <a:prstGeom prst="rect">
            <a:avLst/>
          </a:prstGeom>
        </p:spPr>
      </p:pic>
      <p:sp>
        <p:nvSpPr>
          <p:cNvPr id="16" name="TextBox 20">
            <a:extLst>
              <a:ext uri="{FF2B5EF4-FFF2-40B4-BE49-F238E27FC236}">
                <a16:creationId xmlns:a16="http://schemas.microsoft.com/office/drawing/2014/main" id="{4EB10572-5957-FF9A-52A8-4B8D93540F3D}"/>
              </a:ext>
            </a:extLst>
          </p:cNvPr>
          <p:cNvSpPr txBox="1"/>
          <p:nvPr/>
        </p:nvSpPr>
        <p:spPr>
          <a:xfrm>
            <a:off x="4876800" y="3490479"/>
            <a:ext cx="1676400" cy="4365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1" spc="-200" dirty="0">
                <a:solidFill>
                  <a:srgbClr val="323941"/>
                </a:solidFill>
                <a:ea typeface="S-Core Dream 5 Medium"/>
              </a:rPr>
              <a:t>정민관</a:t>
            </a:r>
            <a:endParaRPr lang="ko-KR" sz="44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77B40058-9D5F-4915-A241-A73F09CC26BE}"/>
              </a:ext>
            </a:extLst>
          </p:cNvPr>
          <p:cNvSpPr txBox="1"/>
          <p:nvPr/>
        </p:nvSpPr>
        <p:spPr>
          <a:xfrm>
            <a:off x="4876800" y="6277477"/>
            <a:ext cx="1676400" cy="4365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1" spc="-200" dirty="0">
                <a:solidFill>
                  <a:srgbClr val="323941"/>
                </a:solidFill>
                <a:ea typeface="S-Core Dream 5 Medium"/>
              </a:rPr>
              <a:t>이     현</a:t>
            </a:r>
            <a:endParaRPr lang="ko-KR" sz="44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99A34B10-C07E-7577-9DBC-458C2B360396}"/>
              </a:ext>
            </a:extLst>
          </p:cNvPr>
          <p:cNvSpPr txBox="1"/>
          <p:nvPr/>
        </p:nvSpPr>
        <p:spPr>
          <a:xfrm>
            <a:off x="4876800" y="8458167"/>
            <a:ext cx="1676400" cy="4365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400" b="1" spc="-200" dirty="0">
                <a:solidFill>
                  <a:srgbClr val="323941"/>
                </a:solidFill>
                <a:ea typeface="S-Core Dream 5 Medium"/>
              </a:rPr>
              <a:t>신영섭</a:t>
            </a:r>
            <a:endParaRPr lang="ko-KR" sz="44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grpSp>
        <p:nvGrpSpPr>
          <p:cNvPr id="28" name="Google Shape;10334;p61">
            <a:extLst>
              <a:ext uri="{FF2B5EF4-FFF2-40B4-BE49-F238E27FC236}">
                <a16:creationId xmlns:a16="http://schemas.microsoft.com/office/drawing/2014/main" id="{C2F19E2D-0FEC-69BA-247B-AFBC1C206851}"/>
              </a:ext>
            </a:extLst>
          </p:cNvPr>
          <p:cNvGrpSpPr/>
          <p:nvPr/>
        </p:nvGrpSpPr>
        <p:grpSpPr>
          <a:xfrm rot="21238018">
            <a:off x="6509170" y="980120"/>
            <a:ext cx="533400" cy="551758"/>
            <a:chOff x="-64774725" y="1916550"/>
            <a:chExt cx="319000" cy="314400"/>
          </a:xfrm>
          <a:solidFill>
            <a:srgbClr val="FFC000"/>
          </a:solidFill>
        </p:grpSpPr>
        <p:sp>
          <p:nvSpPr>
            <p:cNvPr id="29" name="Google Shape;10335;p61">
              <a:extLst>
                <a:ext uri="{FF2B5EF4-FFF2-40B4-BE49-F238E27FC236}">
                  <a16:creationId xmlns:a16="http://schemas.microsoft.com/office/drawing/2014/main" id="{78C6951B-E409-4C58-356B-94CBD0DD4A34}"/>
                </a:ext>
              </a:extLst>
            </p:cNvPr>
            <p:cNvSpPr/>
            <p:nvPr/>
          </p:nvSpPr>
          <p:spPr>
            <a:xfrm>
              <a:off x="-64774725" y="1916550"/>
              <a:ext cx="319000" cy="314400"/>
            </a:xfrm>
            <a:custGeom>
              <a:avLst/>
              <a:gdLst/>
              <a:ahLst/>
              <a:cxnLst/>
              <a:rect l="l" t="t" r="r" b="b"/>
              <a:pathLst>
                <a:path w="12760" h="12576" extrusionOk="0">
                  <a:moveTo>
                    <a:pt x="11436" y="856"/>
                  </a:moveTo>
                  <a:cubicBezTo>
                    <a:pt x="11562" y="856"/>
                    <a:pt x="11657" y="888"/>
                    <a:pt x="11783" y="951"/>
                  </a:cubicBezTo>
                  <a:cubicBezTo>
                    <a:pt x="11877" y="1077"/>
                    <a:pt x="11940" y="1203"/>
                    <a:pt x="11909" y="1329"/>
                  </a:cubicBezTo>
                  <a:cubicBezTo>
                    <a:pt x="11814" y="2431"/>
                    <a:pt x="11562" y="3440"/>
                    <a:pt x="11090" y="4416"/>
                  </a:cubicBezTo>
                  <a:lnTo>
                    <a:pt x="8317" y="1675"/>
                  </a:lnTo>
                  <a:cubicBezTo>
                    <a:pt x="9263" y="1234"/>
                    <a:pt x="10334" y="951"/>
                    <a:pt x="11436" y="856"/>
                  </a:cubicBezTo>
                  <a:close/>
                  <a:moveTo>
                    <a:pt x="3781" y="4542"/>
                  </a:moveTo>
                  <a:lnTo>
                    <a:pt x="3781" y="4542"/>
                  </a:lnTo>
                  <a:cubicBezTo>
                    <a:pt x="3529" y="4983"/>
                    <a:pt x="3245" y="5456"/>
                    <a:pt x="3056" y="5960"/>
                  </a:cubicBezTo>
                  <a:cubicBezTo>
                    <a:pt x="2878" y="5949"/>
                    <a:pt x="2699" y="5942"/>
                    <a:pt x="2522" y="5942"/>
                  </a:cubicBezTo>
                  <a:cubicBezTo>
                    <a:pt x="2167" y="5942"/>
                    <a:pt x="1817" y="5970"/>
                    <a:pt x="1481" y="6054"/>
                  </a:cubicBezTo>
                  <a:cubicBezTo>
                    <a:pt x="1544" y="5928"/>
                    <a:pt x="1670" y="5802"/>
                    <a:pt x="1733" y="5739"/>
                  </a:cubicBezTo>
                  <a:cubicBezTo>
                    <a:pt x="2331" y="5141"/>
                    <a:pt x="2993" y="4731"/>
                    <a:pt x="3781" y="4542"/>
                  </a:cubicBezTo>
                  <a:close/>
                  <a:moveTo>
                    <a:pt x="7561" y="2022"/>
                  </a:moveTo>
                  <a:lnTo>
                    <a:pt x="10680" y="5141"/>
                  </a:lnTo>
                  <a:cubicBezTo>
                    <a:pt x="9546" y="7157"/>
                    <a:pt x="7687" y="8669"/>
                    <a:pt x="5419" y="9331"/>
                  </a:cubicBezTo>
                  <a:lnTo>
                    <a:pt x="3403" y="7346"/>
                  </a:lnTo>
                  <a:cubicBezTo>
                    <a:pt x="4064" y="5109"/>
                    <a:pt x="5576" y="3219"/>
                    <a:pt x="7561" y="2022"/>
                  </a:cubicBezTo>
                  <a:close/>
                  <a:moveTo>
                    <a:pt x="2899" y="8008"/>
                  </a:moveTo>
                  <a:lnTo>
                    <a:pt x="4789" y="9898"/>
                  </a:lnTo>
                  <a:lnTo>
                    <a:pt x="4316" y="10623"/>
                  </a:lnTo>
                  <a:lnTo>
                    <a:pt x="2142" y="8449"/>
                  </a:lnTo>
                  <a:lnTo>
                    <a:pt x="2899" y="8008"/>
                  </a:lnTo>
                  <a:close/>
                  <a:moveTo>
                    <a:pt x="2363" y="9867"/>
                  </a:moveTo>
                  <a:lnTo>
                    <a:pt x="2899" y="10371"/>
                  </a:lnTo>
                  <a:cubicBezTo>
                    <a:pt x="2741" y="10497"/>
                    <a:pt x="2520" y="10654"/>
                    <a:pt x="2300" y="10780"/>
                  </a:cubicBezTo>
                  <a:cubicBezTo>
                    <a:pt x="1985" y="10969"/>
                    <a:pt x="1733" y="11095"/>
                    <a:pt x="1638" y="11127"/>
                  </a:cubicBezTo>
                  <a:cubicBezTo>
                    <a:pt x="1701" y="10969"/>
                    <a:pt x="1796" y="10780"/>
                    <a:pt x="1985" y="10465"/>
                  </a:cubicBezTo>
                  <a:cubicBezTo>
                    <a:pt x="2142" y="10213"/>
                    <a:pt x="2268" y="10024"/>
                    <a:pt x="2363" y="9867"/>
                  </a:cubicBezTo>
                  <a:close/>
                  <a:moveTo>
                    <a:pt x="8191" y="8984"/>
                  </a:moveTo>
                  <a:lnTo>
                    <a:pt x="8191" y="8984"/>
                  </a:lnTo>
                  <a:cubicBezTo>
                    <a:pt x="7971" y="9867"/>
                    <a:pt x="7467" y="10686"/>
                    <a:pt x="6711" y="11284"/>
                  </a:cubicBezTo>
                  <a:cubicBezTo>
                    <a:pt x="6837" y="10749"/>
                    <a:pt x="6837" y="10245"/>
                    <a:pt x="6774" y="9741"/>
                  </a:cubicBezTo>
                  <a:cubicBezTo>
                    <a:pt x="7309" y="9551"/>
                    <a:pt x="7782" y="9268"/>
                    <a:pt x="8191" y="8984"/>
                  </a:cubicBezTo>
                  <a:close/>
                  <a:moveTo>
                    <a:pt x="11509" y="1"/>
                  </a:moveTo>
                  <a:cubicBezTo>
                    <a:pt x="11474" y="1"/>
                    <a:pt x="11440" y="2"/>
                    <a:pt x="11405" y="6"/>
                  </a:cubicBezTo>
                  <a:cubicBezTo>
                    <a:pt x="10365" y="100"/>
                    <a:pt x="9389" y="321"/>
                    <a:pt x="8412" y="730"/>
                  </a:cubicBezTo>
                  <a:cubicBezTo>
                    <a:pt x="7498" y="1077"/>
                    <a:pt x="6616" y="1644"/>
                    <a:pt x="5797" y="2274"/>
                  </a:cubicBezTo>
                  <a:cubicBezTo>
                    <a:pt x="5324" y="2652"/>
                    <a:pt x="4852" y="3093"/>
                    <a:pt x="4474" y="3566"/>
                  </a:cubicBezTo>
                  <a:cubicBezTo>
                    <a:pt x="3245" y="3629"/>
                    <a:pt x="2048" y="4196"/>
                    <a:pt x="1166" y="5109"/>
                  </a:cubicBezTo>
                  <a:cubicBezTo>
                    <a:pt x="725" y="5519"/>
                    <a:pt x="378" y="6054"/>
                    <a:pt x="95" y="6590"/>
                  </a:cubicBezTo>
                  <a:cubicBezTo>
                    <a:pt x="0" y="6748"/>
                    <a:pt x="63" y="6937"/>
                    <a:pt x="158" y="7063"/>
                  </a:cubicBezTo>
                  <a:cubicBezTo>
                    <a:pt x="252" y="7157"/>
                    <a:pt x="378" y="7189"/>
                    <a:pt x="441" y="7189"/>
                  </a:cubicBezTo>
                  <a:cubicBezTo>
                    <a:pt x="536" y="7189"/>
                    <a:pt x="567" y="7189"/>
                    <a:pt x="630" y="7157"/>
                  </a:cubicBezTo>
                  <a:cubicBezTo>
                    <a:pt x="1198" y="6873"/>
                    <a:pt x="1842" y="6743"/>
                    <a:pt x="2471" y="6743"/>
                  </a:cubicBezTo>
                  <a:cubicBezTo>
                    <a:pt x="2540" y="6743"/>
                    <a:pt x="2609" y="6744"/>
                    <a:pt x="2678" y="6748"/>
                  </a:cubicBezTo>
                  <a:cubicBezTo>
                    <a:pt x="2647" y="6905"/>
                    <a:pt x="2615" y="7031"/>
                    <a:pt x="2584" y="7189"/>
                  </a:cubicBezTo>
                  <a:lnTo>
                    <a:pt x="1229" y="7976"/>
                  </a:lnTo>
                  <a:cubicBezTo>
                    <a:pt x="1008" y="8134"/>
                    <a:pt x="945" y="8449"/>
                    <a:pt x="1166" y="8606"/>
                  </a:cubicBezTo>
                  <a:lnTo>
                    <a:pt x="1733" y="9173"/>
                  </a:lnTo>
                  <a:cubicBezTo>
                    <a:pt x="1544" y="9425"/>
                    <a:pt x="1323" y="9772"/>
                    <a:pt x="1103" y="10119"/>
                  </a:cubicBezTo>
                  <a:cubicBezTo>
                    <a:pt x="945" y="10465"/>
                    <a:pt x="788" y="10717"/>
                    <a:pt x="725" y="10906"/>
                  </a:cubicBezTo>
                  <a:cubicBezTo>
                    <a:pt x="599" y="11316"/>
                    <a:pt x="630" y="11599"/>
                    <a:pt x="851" y="11788"/>
                  </a:cubicBezTo>
                  <a:cubicBezTo>
                    <a:pt x="981" y="11918"/>
                    <a:pt x="1144" y="11961"/>
                    <a:pt x="1320" y="11961"/>
                  </a:cubicBezTo>
                  <a:cubicBezTo>
                    <a:pt x="1443" y="11961"/>
                    <a:pt x="1572" y="11940"/>
                    <a:pt x="1701" y="11914"/>
                  </a:cubicBezTo>
                  <a:cubicBezTo>
                    <a:pt x="1953" y="11820"/>
                    <a:pt x="2174" y="11694"/>
                    <a:pt x="2489" y="11505"/>
                  </a:cubicBezTo>
                  <a:cubicBezTo>
                    <a:pt x="2836" y="11316"/>
                    <a:pt x="3151" y="11095"/>
                    <a:pt x="3434" y="10875"/>
                  </a:cubicBezTo>
                  <a:lnTo>
                    <a:pt x="4033" y="11473"/>
                  </a:lnTo>
                  <a:cubicBezTo>
                    <a:pt x="4116" y="11557"/>
                    <a:pt x="4225" y="11597"/>
                    <a:pt x="4330" y="11597"/>
                  </a:cubicBezTo>
                  <a:cubicBezTo>
                    <a:pt x="4464" y="11597"/>
                    <a:pt x="4593" y="11533"/>
                    <a:pt x="4663" y="11410"/>
                  </a:cubicBezTo>
                  <a:lnTo>
                    <a:pt x="5450" y="10056"/>
                  </a:lnTo>
                  <a:cubicBezTo>
                    <a:pt x="5608" y="10024"/>
                    <a:pt x="5734" y="9993"/>
                    <a:pt x="5892" y="9930"/>
                  </a:cubicBezTo>
                  <a:lnTo>
                    <a:pt x="5892" y="9930"/>
                  </a:lnTo>
                  <a:cubicBezTo>
                    <a:pt x="5923" y="10591"/>
                    <a:pt x="5797" y="11316"/>
                    <a:pt x="5482" y="11977"/>
                  </a:cubicBezTo>
                  <a:cubicBezTo>
                    <a:pt x="5419" y="12135"/>
                    <a:pt x="5450" y="12324"/>
                    <a:pt x="5576" y="12450"/>
                  </a:cubicBezTo>
                  <a:cubicBezTo>
                    <a:pt x="5639" y="12534"/>
                    <a:pt x="5759" y="12576"/>
                    <a:pt x="5878" y="12576"/>
                  </a:cubicBezTo>
                  <a:cubicBezTo>
                    <a:pt x="5937" y="12576"/>
                    <a:pt x="5997" y="12565"/>
                    <a:pt x="6049" y="12544"/>
                  </a:cubicBezTo>
                  <a:cubicBezTo>
                    <a:pt x="6585" y="12261"/>
                    <a:pt x="7089" y="11914"/>
                    <a:pt x="7530" y="11473"/>
                  </a:cubicBezTo>
                  <a:cubicBezTo>
                    <a:pt x="8443" y="10560"/>
                    <a:pt x="8979" y="9394"/>
                    <a:pt x="9074" y="8165"/>
                  </a:cubicBezTo>
                  <a:cubicBezTo>
                    <a:pt x="9546" y="7756"/>
                    <a:pt x="9987" y="7346"/>
                    <a:pt x="10365" y="6811"/>
                  </a:cubicBezTo>
                  <a:cubicBezTo>
                    <a:pt x="11027" y="5991"/>
                    <a:pt x="11562" y="5141"/>
                    <a:pt x="11940" y="4227"/>
                  </a:cubicBezTo>
                  <a:cubicBezTo>
                    <a:pt x="12350" y="3282"/>
                    <a:pt x="12571" y="2242"/>
                    <a:pt x="12665" y="1234"/>
                  </a:cubicBezTo>
                  <a:cubicBezTo>
                    <a:pt x="12760" y="1014"/>
                    <a:pt x="12665" y="636"/>
                    <a:pt x="12382" y="384"/>
                  </a:cubicBezTo>
                  <a:cubicBezTo>
                    <a:pt x="12126" y="128"/>
                    <a:pt x="11820" y="1"/>
                    <a:pt x="115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336;p61">
              <a:extLst>
                <a:ext uri="{FF2B5EF4-FFF2-40B4-BE49-F238E27FC236}">
                  <a16:creationId xmlns:a16="http://schemas.microsoft.com/office/drawing/2014/main" id="{33E6D4A3-F262-D8E6-B699-3DD4E3B81BA0}"/>
                </a:ext>
              </a:extLst>
            </p:cNvPr>
            <p:cNvSpPr/>
            <p:nvPr/>
          </p:nvSpPr>
          <p:spPr>
            <a:xfrm>
              <a:off x="-64636900" y="2010600"/>
              <a:ext cx="89800" cy="82525"/>
            </a:xfrm>
            <a:custGeom>
              <a:avLst/>
              <a:gdLst/>
              <a:ahLst/>
              <a:cxnLst/>
              <a:rect l="l" t="t" r="r" b="b"/>
              <a:pathLst>
                <a:path w="3592" h="3301" extrusionOk="0">
                  <a:moveTo>
                    <a:pt x="1828" y="827"/>
                  </a:moveTo>
                  <a:cubicBezTo>
                    <a:pt x="2048" y="827"/>
                    <a:pt x="2269" y="906"/>
                    <a:pt x="2426" y="1064"/>
                  </a:cubicBezTo>
                  <a:cubicBezTo>
                    <a:pt x="2741" y="1410"/>
                    <a:pt x="2741" y="1914"/>
                    <a:pt x="2426" y="2229"/>
                  </a:cubicBezTo>
                  <a:cubicBezTo>
                    <a:pt x="2269" y="2387"/>
                    <a:pt x="2048" y="2466"/>
                    <a:pt x="1828" y="2466"/>
                  </a:cubicBezTo>
                  <a:cubicBezTo>
                    <a:pt x="1607" y="2466"/>
                    <a:pt x="1387" y="2387"/>
                    <a:pt x="1229" y="2229"/>
                  </a:cubicBezTo>
                  <a:cubicBezTo>
                    <a:pt x="914" y="1914"/>
                    <a:pt x="914" y="1379"/>
                    <a:pt x="1229" y="1064"/>
                  </a:cubicBezTo>
                  <a:cubicBezTo>
                    <a:pt x="1387" y="906"/>
                    <a:pt x="1607" y="827"/>
                    <a:pt x="1828" y="827"/>
                  </a:cubicBezTo>
                  <a:close/>
                  <a:moveTo>
                    <a:pt x="1820" y="0"/>
                  </a:moveTo>
                  <a:cubicBezTo>
                    <a:pt x="1402" y="0"/>
                    <a:pt x="977" y="166"/>
                    <a:pt x="631" y="497"/>
                  </a:cubicBezTo>
                  <a:cubicBezTo>
                    <a:pt x="0" y="1127"/>
                    <a:pt x="0" y="2198"/>
                    <a:pt x="631" y="2828"/>
                  </a:cubicBezTo>
                  <a:cubicBezTo>
                    <a:pt x="946" y="3143"/>
                    <a:pt x="1371" y="3301"/>
                    <a:pt x="1796" y="3301"/>
                  </a:cubicBezTo>
                  <a:cubicBezTo>
                    <a:pt x="2222" y="3301"/>
                    <a:pt x="2647" y="3143"/>
                    <a:pt x="2962" y="2828"/>
                  </a:cubicBezTo>
                  <a:cubicBezTo>
                    <a:pt x="3592" y="2198"/>
                    <a:pt x="3592" y="1127"/>
                    <a:pt x="2962" y="497"/>
                  </a:cubicBezTo>
                  <a:cubicBezTo>
                    <a:pt x="2647" y="166"/>
                    <a:pt x="2237" y="0"/>
                    <a:pt x="1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TextBox 21">
            <a:extLst>
              <a:ext uri="{FF2B5EF4-FFF2-40B4-BE49-F238E27FC236}">
                <a16:creationId xmlns:a16="http://schemas.microsoft.com/office/drawing/2014/main" id="{A01C8189-55A2-050D-6DFD-3333D4EF8E19}"/>
              </a:ext>
            </a:extLst>
          </p:cNvPr>
          <p:cNvSpPr txBox="1"/>
          <p:nvPr/>
        </p:nvSpPr>
        <p:spPr>
          <a:xfrm>
            <a:off x="7415068" y="5492791"/>
            <a:ext cx="9512300" cy="19684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머신 러닝을 활용한 첫 프로젝트여서 시작부터 기대가 많이 되었습니다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하지만 짧은 시간으로 인하여 진행 중 발생한 문제에 대해서 유연하게 대처하지 못했던 점이 아쉬웠습니다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2400" dirty="0">
                <a:solidFill>
                  <a:srgbClr val="1D1C1D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그래도 좋은 팀원들 덕분에 </a:t>
            </a:r>
            <a:r>
              <a:rPr lang="ko-KR" altLang="en-US" sz="2400" dirty="0" err="1">
                <a:solidFill>
                  <a:srgbClr val="1D1C1D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머신러닝에</a:t>
            </a:r>
            <a:r>
              <a:rPr lang="ko-KR" altLang="en-US" sz="2400" dirty="0">
                <a:solidFill>
                  <a:srgbClr val="1D1C1D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관하여 심도 깊게 배울 수 있었던 시간이었습니다</a:t>
            </a:r>
            <a:r>
              <a:rPr lang="en-US" altLang="ko-KR" sz="2400" dirty="0">
                <a:solidFill>
                  <a:srgbClr val="1D1C1D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2400" dirty="0">
                <a:solidFill>
                  <a:srgbClr val="1D1C1D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팀원들에게 진심 가득 담은 감사의 말씀을 전합니다</a:t>
            </a:r>
            <a:r>
              <a:rPr lang="en-US" altLang="ko-KR" sz="2400" dirty="0">
                <a:solidFill>
                  <a:srgbClr val="1D1C1D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en-US" altLang="ko-KR" sz="2400" b="0" i="0" dirty="0">
              <a:solidFill>
                <a:srgbClr val="1D1C1D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56C491A5-7E22-C707-5FF4-5806A6CC4185}"/>
              </a:ext>
            </a:extLst>
          </p:cNvPr>
          <p:cNvSpPr txBox="1"/>
          <p:nvPr/>
        </p:nvSpPr>
        <p:spPr>
          <a:xfrm>
            <a:off x="7467600" y="2841839"/>
            <a:ext cx="9656618" cy="17674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이번 </a:t>
            </a:r>
            <a:r>
              <a:rPr lang="ko-KR" altLang="en-US" sz="2400" b="0" i="0" dirty="0" err="1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비트코인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b="0" i="0" dirty="0" err="1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머신러닝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프로젝트를 통해 암호화폐 시장에 대한 깊은 이해와 다양한 매매 전략을 배웠습니다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특히 데이터 수집과 </a:t>
            </a:r>
            <a:r>
              <a:rPr lang="ko-KR" altLang="en-US" sz="2400" b="0" i="0" dirty="0" err="1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경험이 향후 프로젝트에 큰 도움이 될 것입니다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그러나 타겟을 위한 독립변수 선택에서 어려움을 겪었습니다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2400" b="0" i="0" dirty="0" err="1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비트코인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시장의 변동성과 외부 요인들로 인해 최적의 변수를 찾는 것이 쉽지 않았습니다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기술적 지표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시장 심리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뉴스 이벤트 등 여러 요소를 고려해야 했지만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제한된 시간 안에 결정하기가 어려웠습니다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35" name="TextBox 21">
            <a:extLst>
              <a:ext uri="{FF2B5EF4-FFF2-40B4-BE49-F238E27FC236}">
                <a16:creationId xmlns:a16="http://schemas.microsoft.com/office/drawing/2014/main" id="{7B43AC22-BA80-F59A-3BDD-661A461B7E99}"/>
              </a:ext>
            </a:extLst>
          </p:cNvPr>
          <p:cNvSpPr txBox="1"/>
          <p:nvPr/>
        </p:nvSpPr>
        <p:spPr>
          <a:xfrm>
            <a:off x="7369348" y="165783"/>
            <a:ext cx="9512300" cy="24204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팀장으로서 팀원들이 열외 없이 프로젝트에 참여하도록 유도하였습니다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팀원들이 잘 따라와 </a:t>
            </a:r>
            <a:r>
              <a:rPr lang="ko-KR" altLang="en-US" sz="2400" dirty="0">
                <a:solidFill>
                  <a:srgbClr val="1D1C1D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준 덕분에 곤란한 상황이 발생하여도 유연하게 대처할 수 있었습니다</a:t>
            </a:r>
            <a:r>
              <a:rPr lang="en-US" altLang="ko-KR" sz="2400" dirty="0">
                <a:solidFill>
                  <a:srgbClr val="1D1C1D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2400" dirty="0">
                <a:solidFill>
                  <a:srgbClr val="1D1C1D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기간이 짧아 아쉬운 점이 있지만</a:t>
            </a:r>
            <a:r>
              <a:rPr lang="en-US" altLang="ko-KR" sz="2400" dirty="0">
                <a:solidFill>
                  <a:srgbClr val="1D1C1D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400" dirty="0">
                <a:solidFill>
                  <a:srgbClr val="1D1C1D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다음 프로젝트 때는 더 나은 결과물을 낼 수 있도록 하겠습니다</a:t>
            </a:r>
            <a:r>
              <a:rPr lang="en-US" altLang="ko-KR" sz="2400" dirty="0">
                <a:solidFill>
                  <a:srgbClr val="1D1C1D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  <a:endParaRPr lang="en-US" altLang="ko-KR" sz="2400" b="0" i="0" dirty="0">
              <a:solidFill>
                <a:srgbClr val="1D1C1D"/>
              </a:solidFill>
              <a:effectLst/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C0866B69-9F41-AD7F-F21C-B869DB7BA1E3}"/>
              </a:ext>
            </a:extLst>
          </p:cNvPr>
          <p:cNvSpPr txBox="1"/>
          <p:nvPr/>
        </p:nvSpPr>
        <p:spPr>
          <a:xfrm>
            <a:off x="7415068" y="8059364"/>
            <a:ext cx="9512300" cy="19684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도메인 공부부터 데이터 </a:t>
            </a:r>
            <a:r>
              <a:rPr lang="ko-KR" altLang="en-US" sz="2400" b="0" i="0" dirty="0" err="1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과정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또 그 </a:t>
            </a:r>
            <a:r>
              <a:rPr lang="ko-KR" altLang="en-US" sz="2400" b="0" i="0" dirty="0" err="1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전처리된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데이터를 바탕으로 다양한 </a:t>
            </a:r>
            <a:r>
              <a:rPr lang="ko-KR" altLang="en-US" sz="2400" b="0" i="0" dirty="0" err="1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머신러닝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모델을 적용해는 시간이 의미 있었습니다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하지만 </a:t>
            </a:r>
            <a:r>
              <a:rPr lang="ko-KR" altLang="en-US" sz="2400" b="0" i="0" dirty="0" err="1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비트코인이라는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도메인 지식이 부족하고 투자에 대한 실전 경험이 </a:t>
            </a:r>
            <a:r>
              <a:rPr lang="ko-KR" altLang="en-US" sz="2400" b="0" i="0" dirty="0" err="1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없다보니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인사이트 도출에 어려움을 겪었던 점이 아쉬웠던 것 같습니다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사랑합니다</a:t>
            </a:r>
            <a:r>
              <a:rPr lang="en-US" altLang="ko-KR" sz="2400" b="0" i="0" dirty="0">
                <a:solidFill>
                  <a:srgbClr val="1D1C1D"/>
                </a:solidFill>
                <a:effectLst/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38" name="TextBox 24">
            <a:extLst>
              <a:ext uri="{FF2B5EF4-FFF2-40B4-BE49-F238E27FC236}">
                <a16:creationId xmlns:a16="http://schemas.microsoft.com/office/drawing/2014/main" id="{525E829A-DBFF-D52D-2E91-A1940C987CAB}"/>
              </a:ext>
            </a:extLst>
          </p:cNvPr>
          <p:cNvSpPr txBox="1"/>
          <p:nvPr/>
        </p:nvSpPr>
        <p:spPr>
          <a:xfrm>
            <a:off x="838200" y="2394854"/>
            <a:ext cx="2590800" cy="195662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8800" b="1" i="0" u="none" strike="noStrike" spc="-400" dirty="0">
                <a:solidFill>
                  <a:srgbClr val="32394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소 감</a:t>
            </a:r>
            <a:endParaRPr lang="en-US" sz="8800" b="1" i="0" u="none" strike="noStrike" spc="-400" dirty="0">
              <a:solidFill>
                <a:srgbClr val="32394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39" name="Picture 3">
            <a:extLst>
              <a:ext uri="{FF2B5EF4-FFF2-40B4-BE49-F238E27FC236}">
                <a16:creationId xmlns:a16="http://schemas.microsoft.com/office/drawing/2014/main" id="{DC75ED7F-9053-8048-8FBC-6283D6D29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820" y="1932809"/>
            <a:ext cx="1828800" cy="400049"/>
          </a:xfrm>
          <a:prstGeom prst="rect">
            <a:avLst/>
          </a:prstGeom>
        </p:spPr>
      </p:pic>
      <p:sp>
        <p:nvSpPr>
          <p:cNvPr id="40" name="TextBox 19">
            <a:extLst>
              <a:ext uri="{FF2B5EF4-FFF2-40B4-BE49-F238E27FC236}">
                <a16:creationId xmlns:a16="http://schemas.microsoft.com/office/drawing/2014/main" id="{1CCA3E36-4490-95FA-60E3-B0CDDE6F7938}"/>
              </a:ext>
            </a:extLst>
          </p:cNvPr>
          <p:cNvSpPr txBox="1"/>
          <p:nvPr/>
        </p:nvSpPr>
        <p:spPr>
          <a:xfrm>
            <a:off x="1333880" y="1970909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</a:t>
            </a:r>
            <a:r>
              <a:rPr lang="en-US" sz="2800" b="1" spc="-100" dirty="0">
                <a:solidFill>
                  <a:srgbClr val="ECECEC"/>
                </a:solidFill>
                <a:latin typeface="S-Core Dream 6 Bold"/>
              </a:rPr>
              <a:t>5</a:t>
            </a:r>
            <a:endParaRPr lang="en-US" sz="2800" b="1" i="0" u="none" strike="noStrike" spc="-100" dirty="0">
              <a:solidFill>
                <a:srgbClr val="ECECEC"/>
              </a:solidFill>
              <a:latin typeface="S-Core Dream 6 Bold"/>
            </a:endParaRPr>
          </a:p>
        </p:txBody>
      </p:sp>
    </p:spTree>
    <p:extLst>
      <p:ext uri="{BB962C8B-B14F-4D97-AF65-F5344CB8AC3E}">
        <p14:creationId xmlns:p14="http://schemas.microsoft.com/office/powerpoint/2010/main" val="1230054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65D7F-8BB2-B1AB-54F2-4C347F208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1634474C-A782-7B8F-67CF-E1EB6676C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952500"/>
            <a:ext cx="1828800" cy="40004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3824CA5-8B14-355B-3627-68B4B14E0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14" y="3309215"/>
            <a:ext cx="3540369" cy="5787464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04AC7A1-BB33-30D7-CFF7-744709213945}"/>
              </a:ext>
            </a:extLst>
          </p:cNvPr>
          <p:cNvSpPr txBox="1"/>
          <p:nvPr/>
        </p:nvSpPr>
        <p:spPr>
          <a:xfrm>
            <a:off x="6743700" y="5892800"/>
            <a:ext cx="355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1600" b="0" i="0" u="none" strike="noStrike" spc="-100" dirty="0">
              <a:solidFill>
                <a:srgbClr val="8BA1BD"/>
              </a:solidFill>
              <a:latin typeface="S-Core Dream 6 Bold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D0C0AABA-03A0-B14B-2C0E-06EA297DF605}"/>
              </a:ext>
            </a:extLst>
          </p:cNvPr>
          <p:cNvSpPr txBox="1"/>
          <p:nvPr/>
        </p:nvSpPr>
        <p:spPr>
          <a:xfrm>
            <a:off x="12192000" y="5892800"/>
            <a:ext cx="3556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en-US" sz="1600" b="0" i="0" u="none" strike="noStrike" spc="-100" dirty="0">
              <a:solidFill>
                <a:srgbClr val="8BA1BD"/>
              </a:solidFill>
              <a:latin typeface="S-Core Dream 6 Bold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E50DC18E-8F17-2EDA-C35F-4C8B414B6A2B}"/>
              </a:ext>
            </a:extLst>
          </p:cNvPr>
          <p:cNvSpPr txBox="1"/>
          <p:nvPr/>
        </p:nvSpPr>
        <p:spPr>
          <a:xfrm>
            <a:off x="10639668" y="6184900"/>
            <a:ext cx="1660282" cy="2507917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이곳에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전략의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상세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내용을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입력해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주세요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.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이곳에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해당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전략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설정의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구체적인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근거를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입력해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 </a:t>
            </a:r>
            <a:r>
              <a:rPr lang="ko-KR" sz="1500" b="0" i="0" u="none" strike="noStrike" spc="-100" dirty="0">
                <a:solidFill>
                  <a:srgbClr val="323941"/>
                </a:solidFill>
                <a:ea typeface="S-Core Dream 3 Light"/>
              </a:rPr>
              <a:t>주세요</a:t>
            </a:r>
            <a:r>
              <a:rPr lang="en-US" sz="1500" b="0" i="0" u="none" strike="noStrike" spc="-100" dirty="0">
                <a:solidFill>
                  <a:srgbClr val="323941"/>
                </a:solidFill>
                <a:latin typeface="S-Core Dream 3 Light"/>
              </a:rPr>
              <a:t>.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39C9B75-C04E-B3A6-A3A4-9715F58F1670}"/>
              </a:ext>
            </a:extLst>
          </p:cNvPr>
          <p:cNvSpPr txBox="1"/>
          <p:nvPr/>
        </p:nvSpPr>
        <p:spPr>
          <a:xfrm>
            <a:off x="8268460" y="990600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1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2E1903C-FEDC-E978-DF9A-319BB4B7A5ED}"/>
              </a:ext>
            </a:extLst>
          </p:cNvPr>
          <p:cNvSpPr txBox="1"/>
          <p:nvPr/>
        </p:nvSpPr>
        <p:spPr>
          <a:xfrm>
            <a:off x="6267450" y="2646680"/>
            <a:ext cx="6032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7029"/>
              </a:lnSpc>
            </a:pPr>
            <a:r>
              <a:rPr lang="en-US" altLang="ko-KR" sz="2800" b="1" i="0" u="none" strike="noStrike" spc="-200" dirty="0">
                <a:solidFill>
                  <a:srgbClr val="323941"/>
                </a:solidFill>
                <a:latin typeface="S-Core Dream 3 Light"/>
              </a:rPr>
              <a:t>“</a:t>
            </a:r>
            <a:r>
              <a:rPr lang="ko-KR" altLang="en-US" sz="2800" b="1" i="0" u="none" strike="noStrike" spc="-200" dirty="0">
                <a:solidFill>
                  <a:srgbClr val="323941"/>
                </a:solidFill>
                <a:latin typeface="S-Core Dream 3 Light"/>
              </a:rPr>
              <a:t>겨울은 </a:t>
            </a:r>
            <a:r>
              <a:rPr lang="ko-KR" altLang="en-US" sz="2800" b="1" i="0" u="none" strike="noStrike" spc="-200" dirty="0" err="1">
                <a:solidFill>
                  <a:srgbClr val="323941"/>
                </a:solidFill>
                <a:latin typeface="S-Core Dream 3 Light"/>
              </a:rPr>
              <a:t>윈터조</a:t>
            </a:r>
            <a:r>
              <a:rPr lang="en-US" altLang="ko-KR" sz="2800" b="1" i="0" u="none" strike="noStrike" spc="-200" dirty="0">
                <a:solidFill>
                  <a:srgbClr val="323941"/>
                </a:solidFill>
                <a:latin typeface="S-Core Dream 3 Light"/>
              </a:rPr>
              <a:t>”</a:t>
            </a:r>
            <a:endParaRPr lang="ko-KR" sz="28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2931BBFC-77C6-B033-D150-0678B4F97D65}"/>
              </a:ext>
            </a:extLst>
          </p:cNvPr>
          <p:cNvSpPr txBox="1"/>
          <p:nvPr/>
        </p:nvSpPr>
        <p:spPr>
          <a:xfrm>
            <a:off x="4260850" y="1657350"/>
            <a:ext cx="100457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600" b="1" spc="-4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팀 구성 및 역할</a:t>
            </a:r>
            <a:endParaRPr lang="en-US" sz="5600" b="1" i="0" u="none" strike="noStrike" spc="-4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3DFD005A-907D-9E90-9B96-3413CD116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252" y="3291168"/>
            <a:ext cx="3540369" cy="5787464"/>
          </a:xfrm>
          <a:prstGeom prst="rect">
            <a:avLst/>
          </a:prstGeom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62F04C35-B933-845D-3081-1D53A4CA8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126" y="3309215"/>
            <a:ext cx="3540369" cy="5787464"/>
          </a:xfrm>
          <a:prstGeom prst="rect">
            <a:avLst/>
          </a:prstGeom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83BBF12E-D4FB-FF70-E978-9ABE1ADFD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0" y="3291168"/>
            <a:ext cx="3540369" cy="5787464"/>
          </a:xfrm>
          <a:prstGeom prst="rect">
            <a:avLst/>
          </a:prstGeom>
        </p:spPr>
      </p:pic>
      <p:sp>
        <p:nvSpPr>
          <p:cNvPr id="31" name="TextBox 18">
            <a:extLst>
              <a:ext uri="{FF2B5EF4-FFF2-40B4-BE49-F238E27FC236}">
                <a16:creationId xmlns:a16="http://schemas.microsoft.com/office/drawing/2014/main" id="{B7ECB58D-DA7B-094F-4CD0-78F76C7ED586}"/>
              </a:ext>
            </a:extLst>
          </p:cNvPr>
          <p:cNvSpPr txBox="1"/>
          <p:nvPr/>
        </p:nvSpPr>
        <p:spPr>
          <a:xfrm>
            <a:off x="772896" y="3543299"/>
            <a:ext cx="2656104" cy="55828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r>
              <a:rPr lang="ko-KR" altLang="en-US" sz="3200" b="1" i="0" u="none" strike="noStrike" spc="-100" dirty="0" err="1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박훈석</a:t>
            </a:r>
            <a:r>
              <a:rPr lang="en-US" altLang="ko-KR" sz="3200" b="1" i="0" u="none" strike="noStrike" spc="-1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3200" b="1" i="0" u="none" strike="noStrike" spc="-1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팀장</a:t>
            </a:r>
            <a:r>
              <a:rPr lang="en-US" altLang="ko-KR" sz="3200" b="1" i="0" u="none" strike="noStrike" spc="-1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en-US" sz="3200" b="1" i="0" u="none" strike="noStrike" spc="-100" dirty="0">
              <a:solidFill>
                <a:srgbClr val="32394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TextBox 18">
            <a:extLst>
              <a:ext uri="{FF2B5EF4-FFF2-40B4-BE49-F238E27FC236}">
                <a16:creationId xmlns:a16="http://schemas.microsoft.com/office/drawing/2014/main" id="{0281BF50-3F59-90DC-78BB-AF22055C5777}"/>
              </a:ext>
            </a:extLst>
          </p:cNvPr>
          <p:cNvSpPr txBox="1"/>
          <p:nvPr/>
        </p:nvSpPr>
        <p:spPr>
          <a:xfrm>
            <a:off x="5456860" y="3543300"/>
            <a:ext cx="1858340" cy="457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r>
              <a:rPr lang="ko-KR" altLang="en-US" sz="3200" b="1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정</a:t>
            </a:r>
            <a:r>
              <a:rPr lang="ko-KR" altLang="en-US" sz="3200" b="1" i="0" u="none" strike="noStrike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민관</a:t>
            </a:r>
            <a:endParaRPr lang="en-US" sz="3200" b="1" i="0" u="none" strike="noStrike" spc="-1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C51B8B5A-11A2-BF78-33FE-42B96D1AE32F}"/>
              </a:ext>
            </a:extLst>
          </p:cNvPr>
          <p:cNvSpPr txBox="1"/>
          <p:nvPr/>
        </p:nvSpPr>
        <p:spPr>
          <a:xfrm>
            <a:off x="10138600" y="3543300"/>
            <a:ext cx="1367600" cy="4572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r>
              <a:rPr lang="ko-KR" altLang="en-US" sz="3200" b="1" i="0" u="none" strike="noStrike" spc="-1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  현</a:t>
            </a:r>
            <a:endParaRPr lang="en-US" sz="3200" b="1" i="0" u="none" strike="noStrike" spc="-100" dirty="0">
              <a:solidFill>
                <a:srgbClr val="32394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CEAB4104-5C57-5EE1-49A4-D47DBDBF0792}"/>
              </a:ext>
            </a:extLst>
          </p:cNvPr>
          <p:cNvSpPr txBox="1"/>
          <p:nvPr/>
        </p:nvSpPr>
        <p:spPr>
          <a:xfrm>
            <a:off x="14935200" y="3429000"/>
            <a:ext cx="1828800" cy="5715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r>
              <a:rPr lang="ko-KR" altLang="en-US" sz="3200" b="1" i="0" u="none" strike="noStrike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신영섭</a:t>
            </a:r>
            <a:endParaRPr lang="en-US" sz="3200" b="1" i="0" u="none" strike="noStrike" spc="-1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TextBox 18">
            <a:extLst>
              <a:ext uri="{FF2B5EF4-FFF2-40B4-BE49-F238E27FC236}">
                <a16:creationId xmlns:a16="http://schemas.microsoft.com/office/drawing/2014/main" id="{407C0293-7A71-28E2-8385-2AC5701BCFF4}"/>
              </a:ext>
            </a:extLst>
          </p:cNvPr>
          <p:cNvSpPr txBox="1"/>
          <p:nvPr/>
        </p:nvSpPr>
        <p:spPr>
          <a:xfrm>
            <a:off x="5338641" y="7362768"/>
            <a:ext cx="3304062" cy="27938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123669"/>
              </a:lnSpc>
            </a:pPr>
            <a:r>
              <a:rPr lang="en-US" altLang="ko-KR" sz="2000" b="1" i="0" u="none" strike="noStrike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b="1" i="0" u="none" strike="noStrike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베이스 설계 및 관리</a:t>
            </a:r>
            <a:endParaRPr lang="en-US" altLang="ko-KR" sz="2000" b="1" i="0" u="none" strike="noStrike" spc="-1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8" name="TextBox 18">
            <a:extLst>
              <a:ext uri="{FF2B5EF4-FFF2-40B4-BE49-F238E27FC236}">
                <a16:creationId xmlns:a16="http://schemas.microsoft.com/office/drawing/2014/main" id="{4CBBBA94-EC5A-7082-1D0B-28AE027585E8}"/>
              </a:ext>
            </a:extLst>
          </p:cNvPr>
          <p:cNvSpPr txBox="1"/>
          <p:nvPr/>
        </p:nvSpPr>
        <p:spPr>
          <a:xfrm>
            <a:off x="772896" y="6953636"/>
            <a:ext cx="3090834" cy="93306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endParaRPr lang="en-US" sz="1500" b="0" i="0" u="none" strike="noStrike" spc="-100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ABC94612-D92E-EBC3-8C62-4E1BE9A152EA}"/>
              </a:ext>
            </a:extLst>
          </p:cNvPr>
          <p:cNvSpPr txBox="1"/>
          <p:nvPr/>
        </p:nvSpPr>
        <p:spPr>
          <a:xfrm flipH="1">
            <a:off x="847222" y="6910970"/>
            <a:ext cx="2734177" cy="5341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123669"/>
              </a:lnSpc>
            </a:pPr>
            <a:r>
              <a:rPr lang="en-US" altLang="ko-KR" sz="2400" b="1" i="0" u="none" strike="noStrike" spc="-1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400" b="1" i="0" u="none" strike="noStrike" spc="-1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관리</a:t>
            </a:r>
            <a:r>
              <a:rPr lang="en-US" altLang="ko-KR" sz="2400" b="1" i="0" u="none" strike="noStrike" spc="-1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(PM)</a:t>
            </a:r>
            <a:endParaRPr lang="en-US" sz="2400" b="1" i="0" u="none" strike="noStrike" spc="-100" dirty="0">
              <a:solidFill>
                <a:srgbClr val="32394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18">
            <a:extLst>
              <a:ext uri="{FF2B5EF4-FFF2-40B4-BE49-F238E27FC236}">
                <a16:creationId xmlns:a16="http://schemas.microsoft.com/office/drawing/2014/main" id="{738C0AAF-FEA0-098F-F318-3BBC375DEB9E}"/>
              </a:ext>
            </a:extLst>
          </p:cNvPr>
          <p:cNvSpPr txBox="1"/>
          <p:nvPr/>
        </p:nvSpPr>
        <p:spPr>
          <a:xfrm>
            <a:off x="10045136" y="7134245"/>
            <a:ext cx="3090567" cy="444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r>
              <a:rPr lang="en-US" altLang="ko-KR" sz="2000" b="1" i="0" u="none" strike="noStrike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b="1" i="0" u="none" strike="noStrike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베이스 설계 및 관리</a:t>
            </a:r>
            <a:endParaRPr lang="en-US" sz="2000" b="1" i="0" u="none" strike="noStrike" spc="-1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AC494D2-507C-07DF-DF51-5005D9BAA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42" y="4234585"/>
            <a:ext cx="2867269" cy="248496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552AC85-451D-EC4F-150B-DC33E219B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600" y="4234585"/>
            <a:ext cx="2812079" cy="2484966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8DE1F74E-D0DC-3CB6-E8C2-5F1E812A2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827" y="4252631"/>
            <a:ext cx="2616831" cy="2466919"/>
          </a:xfrm>
          <a:prstGeom prst="rect">
            <a:avLst/>
          </a:prstGeom>
        </p:spPr>
      </p:pic>
      <p:sp>
        <p:nvSpPr>
          <p:cNvPr id="55" name="TextBox 18">
            <a:extLst>
              <a:ext uri="{FF2B5EF4-FFF2-40B4-BE49-F238E27FC236}">
                <a16:creationId xmlns:a16="http://schemas.microsoft.com/office/drawing/2014/main" id="{2CB48DB9-E049-E0E0-9375-B291A4E357EB}"/>
              </a:ext>
            </a:extLst>
          </p:cNvPr>
          <p:cNvSpPr txBox="1"/>
          <p:nvPr/>
        </p:nvSpPr>
        <p:spPr>
          <a:xfrm>
            <a:off x="14874826" y="7165714"/>
            <a:ext cx="2616831" cy="41255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r>
              <a:rPr lang="en-US" altLang="ko-KR" sz="2000" b="1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b="1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데이터 분석 및 </a:t>
            </a:r>
            <a:r>
              <a:rPr lang="ko-KR" altLang="en-US" sz="2000" b="1" spc="-100" dirty="0" err="1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전처리</a:t>
            </a:r>
            <a:endParaRPr lang="en-US" sz="2000" b="1" i="0" u="none" strike="noStrike" spc="-1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6" name="TextBox 18">
            <a:extLst>
              <a:ext uri="{FF2B5EF4-FFF2-40B4-BE49-F238E27FC236}">
                <a16:creationId xmlns:a16="http://schemas.microsoft.com/office/drawing/2014/main" id="{00E2983B-FCBA-DD44-F417-39529873C7BA}"/>
              </a:ext>
            </a:extLst>
          </p:cNvPr>
          <p:cNvSpPr txBox="1"/>
          <p:nvPr/>
        </p:nvSpPr>
        <p:spPr>
          <a:xfrm flipH="1">
            <a:off x="847223" y="7569973"/>
            <a:ext cx="1828799" cy="4331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123669"/>
              </a:lnSpc>
            </a:pPr>
            <a:r>
              <a:rPr lang="en-US" altLang="ko-KR" sz="2400" b="1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400" b="1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도메인 분석</a:t>
            </a:r>
            <a:endParaRPr lang="en-US" sz="2400" b="1" i="0" u="none" strike="noStrike" spc="-1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7" name="TextBox 18">
            <a:extLst>
              <a:ext uri="{FF2B5EF4-FFF2-40B4-BE49-F238E27FC236}">
                <a16:creationId xmlns:a16="http://schemas.microsoft.com/office/drawing/2014/main" id="{3B8D029E-43E8-CFA3-31B7-6FC894F7F71A}"/>
              </a:ext>
            </a:extLst>
          </p:cNvPr>
          <p:cNvSpPr txBox="1"/>
          <p:nvPr/>
        </p:nvSpPr>
        <p:spPr>
          <a:xfrm flipH="1">
            <a:off x="847222" y="8120785"/>
            <a:ext cx="1018586" cy="4331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123669"/>
              </a:lnSpc>
            </a:pPr>
            <a:r>
              <a:rPr lang="ko-KR" altLang="en-US" sz="2400" b="0" i="0" u="none" strike="noStrike" spc="-1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　</a:t>
            </a:r>
            <a:r>
              <a:rPr lang="ko-KR" altLang="en-US" sz="2400" b="1" i="0" u="none" strike="noStrike" spc="-1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－발표</a:t>
            </a:r>
            <a:endParaRPr lang="en-US" sz="2400" b="1" i="0" u="none" strike="noStrike" spc="-100" dirty="0">
              <a:solidFill>
                <a:srgbClr val="32394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8" name="TextBox 18">
            <a:extLst>
              <a:ext uri="{FF2B5EF4-FFF2-40B4-BE49-F238E27FC236}">
                <a16:creationId xmlns:a16="http://schemas.microsoft.com/office/drawing/2014/main" id="{C9AA4C29-AA6E-656F-40E7-3C352DD97F33}"/>
              </a:ext>
            </a:extLst>
          </p:cNvPr>
          <p:cNvSpPr txBox="1"/>
          <p:nvPr/>
        </p:nvSpPr>
        <p:spPr>
          <a:xfrm>
            <a:off x="5362088" y="7832796"/>
            <a:ext cx="2854662" cy="329439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123669"/>
              </a:lnSpc>
            </a:pPr>
            <a:r>
              <a:rPr lang="en-US" altLang="ko-KR" sz="2000" b="1" i="0" u="none" strike="noStrike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b="1" i="0" u="none" strike="noStrike" spc="-100" dirty="0" err="1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업비트</a:t>
            </a:r>
            <a:r>
              <a:rPr lang="ko-KR" altLang="en-US" sz="2000" b="1" i="0" u="none" strike="noStrike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000" b="1" i="0" u="none" strike="noStrike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API </a:t>
            </a:r>
            <a:r>
              <a:rPr lang="ko-KR" altLang="en-US" sz="2000" b="1" i="0" u="none" strike="noStrike" spc="-1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연동 및 관리</a:t>
            </a:r>
            <a:endParaRPr lang="en-US" altLang="ko-KR" sz="2000" b="1" i="0" u="none" strike="noStrike" spc="-1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0" name="TextBox 18">
            <a:extLst>
              <a:ext uri="{FF2B5EF4-FFF2-40B4-BE49-F238E27FC236}">
                <a16:creationId xmlns:a16="http://schemas.microsoft.com/office/drawing/2014/main" id="{9AA2B4E7-0043-A381-4956-8D6FC87F3AD9}"/>
              </a:ext>
            </a:extLst>
          </p:cNvPr>
          <p:cNvSpPr txBox="1"/>
          <p:nvPr/>
        </p:nvSpPr>
        <p:spPr>
          <a:xfrm>
            <a:off x="10045137" y="7650112"/>
            <a:ext cx="2409000" cy="38600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r>
              <a:rPr lang="en-US" altLang="ko-KR" sz="2000" b="1" i="0" u="none" strike="noStrike" spc="-1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</a:t>
            </a:r>
            <a:r>
              <a:rPr lang="ko-KR" altLang="en-US" sz="2000" b="1" i="0" u="none" strike="noStrike" spc="-100" dirty="0" err="1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머신러닝</a:t>
            </a:r>
            <a:r>
              <a:rPr lang="ko-KR" altLang="en-US" sz="2000" b="1" i="0" u="none" strike="noStrike" spc="-1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모델링</a:t>
            </a:r>
            <a:endParaRPr lang="en-US" sz="2000" b="1" i="0" u="none" strike="noStrike" spc="-100" dirty="0">
              <a:solidFill>
                <a:srgbClr val="32394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2" name="TextBox 18">
            <a:extLst>
              <a:ext uri="{FF2B5EF4-FFF2-40B4-BE49-F238E27FC236}">
                <a16:creationId xmlns:a16="http://schemas.microsoft.com/office/drawing/2014/main" id="{FA9C7A96-1018-3A20-1416-0A41E33C528D}"/>
              </a:ext>
            </a:extLst>
          </p:cNvPr>
          <p:cNvSpPr txBox="1"/>
          <p:nvPr/>
        </p:nvSpPr>
        <p:spPr>
          <a:xfrm>
            <a:off x="14874827" y="7673051"/>
            <a:ext cx="2326511" cy="3407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123669"/>
              </a:lnSpc>
            </a:pPr>
            <a:r>
              <a:rPr lang="en-US" altLang="ko-KR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</a:t>
            </a:r>
            <a:r>
              <a:rPr lang="ko-KR" altLang="en-US" sz="2000" b="1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머신러닝</a:t>
            </a:r>
            <a:r>
              <a:rPr lang="ko-KR" altLang="en-US" sz="2000" b="1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모델링</a:t>
            </a:r>
            <a:endParaRPr lang="en-US" sz="2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D750B9AB-3FB0-4C7F-3840-7DEB1833D9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6861" y="4241058"/>
            <a:ext cx="2811599" cy="2478492"/>
          </a:xfrm>
          <a:prstGeom prst="rect">
            <a:avLst/>
          </a:prstGeom>
        </p:spPr>
      </p:pic>
      <p:pic>
        <p:nvPicPr>
          <p:cNvPr id="6" name="Picture 4" descr="가로조합1">
            <a:extLst>
              <a:ext uri="{FF2B5EF4-FFF2-40B4-BE49-F238E27FC236}">
                <a16:creationId xmlns:a16="http://schemas.microsoft.com/office/drawing/2014/main" id="{3CFA0A90-4E5C-7E97-AE23-AF96D66B0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662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299200"/>
            <a:ext cx="162179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2004757" y="6858102"/>
            <a:ext cx="13208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4170725" y="5445125"/>
            <a:ext cx="1727200" cy="11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7387307" y="6832600"/>
            <a:ext cx="1320800" cy="11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0250745" y="5445125"/>
            <a:ext cx="1727200" cy="114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898112" y="6779954"/>
            <a:ext cx="2311502" cy="4256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200" b="1" i="0" u="none" strike="noStrike" spc="-100" dirty="0">
                <a:solidFill>
                  <a:srgbClr val="8BA1BD"/>
                </a:solidFill>
                <a:latin typeface="S-Core Dream 6 Bold"/>
              </a:rPr>
              <a:t>5(</a:t>
            </a:r>
            <a:r>
              <a:rPr lang="ko-KR" altLang="en-US" sz="2400" b="1" i="0" u="none" strike="noStrike" spc="-100" dirty="0">
                <a:solidFill>
                  <a:srgbClr val="8BA1BD"/>
                </a:solidFill>
                <a:latin typeface="S-Core Dream 6 Bold"/>
              </a:rPr>
              <a:t>목</a:t>
            </a:r>
            <a:r>
              <a:rPr lang="en-US" altLang="ko-KR" sz="3200" b="1" i="0" u="none" strike="noStrike" spc="-100" dirty="0">
                <a:solidFill>
                  <a:srgbClr val="8BA1BD"/>
                </a:solidFill>
                <a:latin typeface="S-Core Dream 6 Bold"/>
              </a:rPr>
              <a:t>)  ~  6(</a:t>
            </a:r>
            <a:r>
              <a:rPr lang="ko-KR" altLang="en-US" sz="2400" b="1" i="0" u="none" strike="noStrike" spc="-100" dirty="0">
                <a:solidFill>
                  <a:srgbClr val="8BA1BD"/>
                </a:solidFill>
                <a:latin typeface="S-Core Dream 6 Bold"/>
              </a:rPr>
              <a:t>금</a:t>
            </a:r>
            <a:r>
              <a:rPr lang="en-US" altLang="ko-KR" sz="3200" b="1" i="0" u="none" strike="noStrike" spc="-100" dirty="0">
                <a:solidFill>
                  <a:srgbClr val="8BA1BD"/>
                </a:solidFill>
                <a:latin typeface="S-Core Dream 6 Bold"/>
              </a:rPr>
              <a:t>)</a:t>
            </a:r>
          </a:p>
          <a:p>
            <a:pPr lvl="0" algn="l">
              <a:lnSpc>
                <a:spcPct val="99600"/>
              </a:lnSpc>
            </a:pPr>
            <a:endParaRPr lang="ko-KR" sz="3200" b="1" i="0" u="none" strike="noStrike" spc="-100" dirty="0">
              <a:solidFill>
                <a:srgbClr val="8BA1BD"/>
              </a:solidFill>
              <a:ea typeface="S-Core Dream 6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864926" y="7154966"/>
            <a:ext cx="3492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1" i="0" u="none" strike="noStrike" spc="-200" dirty="0">
                <a:solidFill>
                  <a:srgbClr val="323941"/>
                </a:solidFill>
                <a:ea typeface="S-Core Dream 5 Medium"/>
              </a:rPr>
              <a:t>사전기획</a:t>
            </a:r>
            <a:endParaRPr lang="ko-KR" sz="36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898112" y="7787193"/>
            <a:ext cx="3759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altLang="ko-KR" sz="2400" b="1" i="0" u="none" strike="noStrike" dirty="0">
                <a:solidFill>
                  <a:srgbClr val="323941"/>
                </a:solidFill>
                <a:ea typeface="S-Core Dream 3 Light"/>
              </a:rPr>
              <a:t>- </a:t>
            </a:r>
            <a:r>
              <a:rPr lang="ko-KR" altLang="en-US" sz="2400" b="1" i="0" u="none" strike="noStrike" dirty="0">
                <a:solidFill>
                  <a:srgbClr val="323941"/>
                </a:solidFill>
                <a:ea typeface="S-Core Dream 3 Light"/>
              </a:rPr>
              <a:t>프로젝트 기획 및 주제선정</a:t>
            </a:r>
            <a:endParaRPr lang="en-US" altLang="ko-KR" sz="2400" b="1" i="0" u="none" strike="noStrike" dirty="0">
              <a:solidFill>
                <a:srgbClr val="323941"/>
              </a:solidFill>
              <a:latin typeface="S-Core Dream 3 Light"/>
            </a:endParaRPr>
          </a:p>
          <a:p>
            <a:pPr lvl="0" algn="l">
              <a:lnSpc>
                <a:spcPct val="123669"/>
              </a:lnSpc>
            </a:pPr>
            <a:r>
              <a:rPr lang="en-US" altLang="ko-KR" sz="2400" b="1" i="0" u="none" strike="noStrike" dirty="0">
                <a:solidFill>
                  <a:srgbClr val="323941"/>
                </a:solidFill>
                <a:ea typeface="S-Core Dream 3 Light"/>
              </a:rPr>
              <a:t>- </a:t>
            </a:r>
            <a:r>
              <a:rPr lang="ko-KR" altLang="en-US" sz="2400" b="1" i="0" u="none" strike="noStrike" dirty="0">
                <a:solidFill>
                  <a:srgbClr val="323941"/>
                </a:solidFill>
                <a:ea typeface="S-Core Dream 3 Light"/>
              </a:rPr>
              <a:t>기획안 작성</a:t>
            </a:r>
            <a:endParaRPr lang="en-US" altLang="ko-KR" sz="2400" b="1" i="0" u="none" strike="noStrike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530600" y="2008524"/>
            <a:ext cx="112268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7200" b="1" i="0" u="none" strike="noStrike" spc="-4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일정</a:t>
            </a:r>
            <a:endParaRPr lang="ko-KR" sz="7200" b="1" i="0" u="none" strike="noStrike" spc="-4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6878300" y="9232900"/>
            <a:ext cx="381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500" b="0" i="0" u="none" strike="noStrike">
                <a:solidFill>
                  <a:srgbClr val="323941"/>
                </a:solidFill>
                <a:latin typeface="S-Core Dream 5 Medium"/>
              </a:rPr>
              <a:t>07</a:t>
            </a: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6A5B1CE2-D8ED-EBC9-A5FB-FE240AFBA826}"/>
              </a:ext>
            </a:extLst>
          </p:cNvPr>
          <p:cNvSpPr txBox="1"/>
          <p:nvPr/>
        </p:nvSpPr>
        <p:spPr>
          <a:xfrm>
            <a:off x="205252" y="5721222"/>
            <a:ext cx="1819585" cy="7397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1" i="0" u="none" strike="noStrike" spc="-100" dirty="0">
                <a:solidFill>
                  <a:srgbClr val="8BA1BD"/>
                </a:solidFill>
                <a:ea typeface="S-Core Dream 6 Bold"/>
              </a:rPr>
              <a:t>2024</a:t>
            </a:r>
            <a:r>
              <a:rPr lang="ko-KR" altLang="en-US" sz="2800" b="1" i="0" u="none" strike="noStrike" spc="-100" dirty="0">
                <a:solidFill>
                  <a:srgbClr val="8BA1BD"/>
                </a:solidFill>
                <a:ea typeface="S-Core Dream 6 Bold"/>
              </a:rPr>
              <a:t>년 </a:t>
            </a:r>
            <a:r>
              <a:rPr lang="en-US" altLang="ko-KR" sz="2800" b="1" i="0" u="none" strike="noStrike" spc="-100" dirty="0">
                <a:solidFill>
                  <a:srgbClr val="8BA1BD"/>
                </a:solidFill>
                <a:ea typeface="S-Core Dream 6 Bold"/>
              </a:rPr>
              <a:t>12</a:t>
            </a:r>
            <a:r>
              <a:rPr lang="ko-KR" altLang="en-US" sz="2800" b="1" i="0" u="none" strike="noStrike" spc="-100" dirty="0">
                <a:solidFill>
                  <a:srgbClr val="8BA1BD"/>
                </a:solidFill>
                <a:ea typeface="S-Core Dream 6 Bold"/>
              </a:rPr>
              <a:t>월</a:t>
            </a:r>
            <a:endParaRPr lang="ko-KR" sz="2800" b="1" i="0" u="none" strike="noStrike" spc="-100" dirty="0">
              <a:solidFill>
                <a:srgbClr val="8BA1BD"/>
              </a:solidFill>
              <a:ea typeface="S-Core Dream 6 Bold"/>
            </a:endParaRPr>
          </a:p>
        </p:txBody>
      </p:sp>
      <p:pic>
        <p:nvPicPr>
          <p:cNvPr id="32" name="Picture 7">
            <a:extLst>
              <a:ext uri="{FF2B5EF4-FFF2-40B4-BE49-F238E27FC236}">
                <a16:creationId xmlns:a16="http://schemas.microsoft.com/office/drawing/2014/main" id="{42A017FD-15D1-5FB5-99D1-D0F4EFF72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3078470" y="6858102"/>
            <a:ext cx="1320800" cy="114300"/>
          </a:xfrm>
          <a:prstGeom prst="rect">
            <a:avLst/>
          </a:prstGeom>
        </p:spPr>
      </p:pic>
      <p:sp>
        <p:nvSpPr>
          <p:cNvPr id="57" name="TextBox 9">
            <a:extLst>
              <a:ext uri="{FF2B5EF4-FFF2-40B4-BE49-F238E27FC236}">
                <a16:creationId xmlns:a16="http://schemas.microsoft.com/office/drawing/2014/main" id="{6660C852-C2D8-131A-7147-F2B7BD5191F1}"/>
              </a:ext>
            </a:extLst>
          </p:cNvPr>
          <p:cNvSpPr txBox="1"/>
          <p:nvPr/>
        </p:nvSpPr>
        <p:spPr>
          <a:xfrm>
            <a:off x="5242800" y="3920584"/>
            <a:ext cx="2311502" cy="4256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3200" b="1" spc="-100" dirty="0">
                <a:solidFill>
                  <a:srgbClr val="8BA1BD"/>
                </a:solidFill>
                <a:latin typeface="S-Core Dream 6 Bold"/>
              </a:rPr>
              <a:t>６</a:t>
            </a:r>
            <a:r>
              <a:rPr lang="en-US" altLang="ko-KR" sz="3200" b="1" i="0" u="none" strike="noStrike" spc="-100" dirty="0">
                <a:solidFill>
                  <a:srgbClr val="8BA1BD"/>
                </a:solidFill>
                <a:latin typeface="S-Core Dream 6 Bold"/>
              </a:rPr>
              <a:t>(</a:t>
            </a:r>
            <a:r>
              <a:rPr lang="ko-KR" altLang="en-US" sz="2400" b="1" spc="-100" dirty="0">
                <a:solidFill>
                  <a:srgbClr val="8BA1BD"/>
                </a:solidFill>
                <a:latin typeface="S-Core Dream 6 Bold"/>
              </a:rPr>
              <a:t>금</a:t>
            </a:r>
            <a:r>
              <a:rPr lang="en-US" altLang="ko-KR" sz="3200" b="1" i="0" u="none" strike="noStrike" spc="-100" dirty="0">
                <a:solidFill>
                  <a:srgbClr val="8BA1BD"/>
                </a:solidFill>
                <a:latin typeface="S-Core Dream 6 Bold"/>
              </a:rPr>
              <a:t>)  ~  </a:t>
            </a:r>
            <a:r>
              <a:rPr lang="ko-KR" altLang="en-US" sz="3200" b="1" i="0" u="none" strike="noStrike" spc="-100" dirty="0">
                <a:solidFill>
                  <a:srgbClr val="8BA1BD"/>
                </a:solidFill>
                <a:latin typeface="S-Core Dream 6 Bold"/>
              </a:rPr>
              <a:t>９</a:t>
            </a:r>
            <a:r>
              <a:rPr lang="en-US" altLang="ko-KR" sz="3200" b="1" i="0" u="none" strike="noStrike" spc="-100" dirty="0">
                <a:solidFill>
                  <a:srgbClr val="8BA1BD"/>
                </a:solidFill>
                <a:latin typeface="S-Core Dream 6 Bold"/>
              </a:rPr>
              <a:t>(</a:t>
            </a:r>
            <a:r>
              <a:rPr lang="ko-KR" altLang="en-US" sz="2400" b="1" spc="-100" dirty="0">
                <a:solidFill>
                  <a:srgbClr val="8BA1BD"/>
                </a:solidFill>
                <a:latin typeface="S-Core Dream 6 Bold"/>
              </a:rPr>
              <a:t>월</a:t>
            </a:r>
            <a:r>
              <a:rPr lang="en-US" altLang="ko-KR" sz="3200" b="1" i="0" u="none" strike="noStrike" spc="-100" dirty="0">
                <a:solidFill>
                  <a:srgbClr val="8BA1BD"/>
                </a:solidFill>
                <a:latin typeface="S-Core Dream 6 Bold"/>
              </a:rPr>
              <a:t>)</a:t>
            </a:r>
          </a:p>
          <a:p>
            <a:pPr lvl="0" algn="l">
              <a:lnSpc>
                <a:spcPct val="99600"/>
              </a:lnSpc>
            </a:pPr>
            <a:endParaRPr lang="ko-KR" sz="3200" b="1" i="0" u="none" strike="noStrike" spc="-100" dirty="0">
              <a:solidFill>
                <a:srgbClr val="8BA1BD"/>
              </a:solidFill>
              <a:ea typeface="S-Core Dream 6 Bold"/>
            </a:endParaRPr>
          </a:p>
        </p:txBody>
      </p:sp>
      <p:sp>
        <p:nvSpPr>
          <p:cNvPr id="58" name="TextBox 10">
            <a:extLst>
              <a:ext uri="{FF2B5EF4-FFF2-40B4-BE49-F238E27FC236}">
                <a16:creationId xmlns:a16="http://schemas.microsoft.com/office/drawing/2014/main" id="{9B2281E9-813C-D4AA-BB22-4DB59B2C221C}"/>
              </a:ext>
            </a:extLst>
          </p:cNvPr>
          <p:cNvSpPr txBox="1"/>
          <p:nvPr/>
        </p:nvSpPr>
        <p:spPr>
          <a:xfrm>
            <a:off x="5209614" y="4295596"/>
            <a:ext cx="3492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1" spc="-200" dirty="0">
                <a:solidFill>
                  <a:srgbClr val="323941"/>
                </a:solidFill>
                <a:ea typeface="S-Core Dream 5 Medium"/>
              </a:rPr>
              <a:t>데이터수집</a:t>
            </a:r>
            <a:endParaRPr lang="ko-KR" sz="36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66" name="TextBox 11">
            <a:extLst>
              <a:ext uri="{FF2B5EF4-FFF2-40B4-BE49-F238E27FC236}">
                <a16:creationId xmlns:a16="http://schemas.microsoft.com/office/drawing/2014/main" id="{DCA3F88F-5064-A2B4-38DE-1A300C98A7D4}"/>
              </a:ext>
            </a:extLst>
          </p:cNvPr>
          <p:cNvSpPr txBox="1"/>
          <p:nvPr/>
        </p:nvSpPr>
        <p:spPr>
          <a:xfrm>
            <a:off x="5209614" y="4863630"/>
            <a:ext cx="4747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altLang="ko-KR" sz="2400" b="1" dirty="0">
                <a:solidFill>
                  <a:srgbClr val="323941"/>
                </a:solidFill>
                <a:latin typeface="S-Core Dream 3 Light"/>
              </a:rPr>
              <a:t>- </a:t>
            </a:r>
            <a:r>
              <a:rPr lang="ko-KR" altLang="en-US" sz="2400" b="1" dirty="0">
                <a:solidFill>
                  <a:srgbClr val="323941"/>
                </a:solidFill>
                <a:latin typeface="S-Core Dream 3 Light"/>
              </a:rPr>
              <a:t>필요 데이터 및 수집 절차 정의</a:t>
            </a:r>
            <a:endParaRPr lang="en-US" altLang="ko-KR" sz="2400" b="1" i="0" u="none" strike="noStrike" dirty="0">
              <a:solidFill>
                <a:srgbClr val="323941"/>
              </a:solidFill>
              <a:latin typeface="S-Core Dream 3 Light"/>
            </a:endParaRPr>
          </a:p>
          <a:p>
            <a:pPr lvl="0" algn="l">
              <a:lnSpc>
                <a:spcPct val="123669"/>
              </a:lnSpc>
            </a:pPr>
            <a:r>
              <a:rPr lang="en-US" altLang="ko-KR" sz="2400" b="1" i="0" u="none" strike="noStrike" dirty="0">
                <a:solidFill>
                  <a:srgbClr val="323941"/>
                </a:solidFill>
                <a:ea typeface="S-Core Dream 3 Light"/>
              </a:rPr>
              <a:t>- </a:t>
            </a:r>
            <a:r>
              <a:rPr lang="ko-KR" altLang="en-US" sz="2400" b="1" i="0" u="none" strike="noStrike" dirty="0">
                <a:solidFill>
                  <a:srgbClr val="323941"/>
                </a:solidFill>
                <a:ea typeface="S-Core Dream 3 Light"/>
              </a:rPr>
              <a:t>외부 데이터 수집</a:t>
            </a:r>
            <a:endParaRPr lang="en-US" altLang="ko-KR" sz="2400" b="1" i="0" u="none" strike="noStrike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67" name="TextBox 9">
            <a:extLst>
              <a:ext uri="{FF2B5EF4-FFF2-40B4-BE49-F238E27FC236}">
                <a16:creationId xmlns:a16="http://schemas.microsoft.com/office/drawing/2014/main" id="{395F993B-92BB-EBCD-345E-873142B0440C}"/>
              </a:ext>
            </a:extLst>
          </p:cNvPr>
          <p:cNvSpPr txBox="1"/>
          <p:nvPr/>
        </p:nvSpPr>
        <p:spPr>
          <a:xfrm>
            <a:off x="8432800" y="6779954"/>
            <a:ext cx="2311502" cy="4256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200" b="1" spc="-100" dirty="0">
                <a:solidFill>
                  <a:srgbClr val="8BA1BD"/>
                </a:solidFill>
                <a:latin typeface="S-Core Dream 6 Bold"/>
              </a:rPr>
              <a:t>9</a:t>
            </a:r>
            <a:r>
              <a:rPr lang="en-US" altLang="ko-KR" sz="3200" b="1" i="0" u="none" strike="noStrike" spc="-100" dirty="0">
                <a:solidFill>
                  <a:srgbClr val="8BA1BD"/>
                </a:solidFill>
                <a:latin typeface="S-Core Dream 6 Bold"/>
              </a:rPr>
              <a:t>(</a:t>
            </a:r>
            <a:r>
              <a:rPr lang="ko-KR" altLang="en-US" sz="2400" b="1" spc="-100" dirty="0">
                <a:solidFill>
                  <a:srgbClr val="8BA1BD"/>
                </a:solidFill>
                <a:latin typeface="S-Core Dream 6 Bold"/>
              </a:rPr>
              <a:t>월</a:t>
            </a:r>
            <a:r>
              <a:rPr lang="en-US" altLang="ko-KR" sz="3200" b="1" i="0" u="none" strike="noStrike" spc="-100" dirty="0">
                <a:solidFill>
                  <a:srgbClr val="8BA1BD"/>
                </a:solidFill>
                <a:latin typeface="S-Core Dream 6 Bold"/>
              </a:rPr>
              <a:t>)  ~  10(</a:t>
            </a:r>
            <a:r>
              <a:rPr lang="ko-KR" altLang="en-US" sz="2400" b="1" spc="-100" dirty="0">
                <a:solidFill>
                  <a:srgbClr val="8BA1BD"/>
                </a:solidFill>
                <a:latin typeface="S-Core Dream 6 Bold"/>
              </a:rPr>
              <a:t>화</a:t>
            </a:r>
            <a:r>
              <a:rPr lang="en-US" altLang="ko-KR" sz="3200" b="1" i="0" u="none" strike="noStrike" spc="-100" dirty="0">
                <a:solidFill>
                  <a:srgbClr val="8BA1BD"/>
                </a:solidFill>
                <a:latin typeface="S-Core Dream 6 Bold"/>
              </a:rPr>
              <a:t>)</a:t>
            </a:r>
          </a:p>
          <a:p>
            <a:pPr lvl="0" algn="l">
              <a:lnSpc>
                <a:spcPct val="99600"/>
              </a:lnSpc>
            </a:pPr>
            <a:endParaRPr lang="ko-KR" sz="3200" b="1" i="0" u="none" strike="noStrike" spc="-100" dirty="0">
              <a:solidFill>
                <a:srgbClr val="8BA1BD"/>
              </a:solidFill>
              <a:ea typeface="S-Core Dream 6 Bold"/>
            </a:endParaRPr>
          </a:p>
        </p:txBody>
      </p:sp>
      <p:sp>
        <p:nvSpPr>
          <p:cNvPr id="68" name="TextBox 10">
            <a:extLst>
              <a:ext uri="{FF2B5EF4-FFF2-40B4-BE49-F238E27FC236}">
                <a16:creationId xmlns:a16="http://schemas.microsoft.com/office/drawing/2014/main" id="{9628F1BD-1FAD-53A6-511E-01C573D5A86E}"/>
              </a:ext>
            </a:extLst>
          </p:cNvPr>
          <p:cNvSpPr txBox="1"/>
          <p:nvPr/>
        </p:nvSpPr>
        <p:spPr>
          <a:xfrm>
            <a:off x="8334900" y="7154966"/>
            <a:ext cx="3492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1" i="0" u="none" strike="noStrike" spc="-200" dirty="0">
                <a:solidFill>
                  <a:srgbClr val="323941"/>
                </a:solidFill>
                <a:ea typeface="S-Core Dream 5 Medium"/>
              </a:rPr>
              <a:t>데이터 </a:t>
            </a:r>
            <a:r>
              <a:rPr lang="ko-KR" altLang="en-US" sz="3600" b="1" i="0" u="none" strike="noStrike" spc="-200" dirty="0" err="1">
                <a:solidFill>
                  <a:srgbClr val="323941"/>
                </a:solidFill>
                <a:ea typeface="S-Core Dream 5 Medium"/>
              </a:rPr>
              <a:t>전처리</a:t>
            </a:r>
            <a:endParaRPr lang="ko-KR" sz="36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69" name="TextBox 11">
            <a:extLst>
              <a:ext uri="{FF2B5EF4-FFF2-40B4-BE49-F238E27FC236}">
                <a16:creationId xmlns:a16="http://schemas.microsoft.com/office/drawing/2014/main" id="{2781AB81-67A3-E069-EEAE-409B24D76690}"/>
              </a:ext>
            </a:extLst>
          </p:cNvPr>
          <p:cNvSpPr txBox="1"/>
          <p:nvPr/>
        </p:nvSpPr>
        <p:spPr>
          <a:xfrm>
            <a:off x="8338353" y="7591981"/>
            <a:ext cx="3759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altLang="ko-KR" sz="2400" b="1" dirty="0">
                <a:solidFill>
                  <a:srgbClr val="323941"/>
                </a:solidFill>
                <a:latin typeface="S-Core Dream 3 Light"/>
              </a:rPr>
              <a:t>- </a:t>
            </a:r>
            <a:r>
              <a:rPr lang="ko-KR" altLang="en-US" sz="2400" b="1" dirty="0">
                <a:solidFill>
                  <a:srgbClr val="323941"/>
                </a:solidFill>
                <a:latin typeface="S-Core Dream 3 Light"/>
              </a:rPr>
              <a:t>데이터 정제 및 정규화</a:t>
            </a:r>
            <a:endParaRPr lang="en-US" altLang="ko-KR" sz="2400" b="1" i="0" u="none" strike="noStrike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70" name="TextBox 9">
            <a:extLst>
              <a:ext uri="{FF2B5EF4-FFF2-40B4-BE49-F238E27FC236}">
                <a16:creationId xmlns:a16="http://schemas.microsoft.com/office/drawing/2014/main" id="{E2908337-A3D9-3B55-6C14-F44080B6442A}"/>
              </a:ext>
            </a:extLst>
          </p:cNvPr>
          <p:cNvSpPr txBox="1"/>
          <p:nvPr/>
        </p:nvSpPr>
        <p:spPr>
          <a:xfrm>
            <a:off x="11427368" y="3920584"/>
            <a:ext cx="2311502" cy="4256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200" b="1" i="0" u="none" strike="noStrike" spc="-100" dirty="0">
                <a:solidFill>
                  <a:srgbClr val="8BA1BD"/>
                </a:solidFill>
                <a:latin typeface="S-Core Dream 6 Bold"/>
              </a:rPr>
              <a:t>10(</a:t>
            </a:r>
            <a:r>
              <a:rPr lang="ko-KR" altLang="en-US" sz="2400" b="1" i="0" u="none" strike="noStrike" spc="-100" dirty="0">
                <a:solidFill>
                  <a:srgbClr val="8BA1BD"/>
                </a:solidFill>
                <a:latin typeface="S-Core Dream 6 Bold"/>
              </a:rPr>
              <a:t>화</a:t>
            </a:r>
            <a:r>
              <a:rPr lang="en-US" altLang="ko-KR" sz="3200" b="1" i="0" u="none" strike="noStrike" spc="-100" dirty="0">
                <a:solidFill>
                  <a:srgbClr val="8BA1BD"/>
                </a:solidFill>
                <a:latin typeface="S-Core Dream 6 Bold"/>
              </a:rPr>
              <a:t>)  ~  12(</a:t>
            </a:r>
            <a:r>
              <a:rPr lang="ko-KR" altLang="en-US" sz="2400" b="1" i="0" u="none" strike="noStrike" spc="-100" dirty="0">
                <a:solidFill>
                  <a:srgbClr val="8BA1BD"/>
                </a:solidFill>
                <a:latin typeface="S-Core Dream 6 Bold"/>
              </a:rPr>
              <a:t>목</a:t>
            </a:r>
            <a:r>
              <a:rPr lang="en-US" altLang="ko-KR" sz="3200" b="1" i="0" u="none" strike="noStrike" spc="-100" dirty="0">
                <a:solidFill>
                  <a:srgbClr val="8BA1BD"/>
                </a:solidFill>
                <a:latin typeface="S-Core Dream 6 Bold"/>
              </a:rPr>
              <a:t>)</a:t>
            </a:r>
          </a:p>
          <a:p>
            <a:pPr lvl="0" algn="l">
              <a:lnSpc>
                <a:spcPct val="99600"/>
              </a:lnSpc>
            </a:pPr>
            <a:endParaRPr lang="ko-KR" sz="3200" b="1" i="0" u="none" strike="noStrike" spc="-100" dirty="0">
              <a:solidFill>
                <a:srgbClr val="8BA1BD"/>
              </a:solidFill>
              <a:ea typeface="S-Core Dream 6 Bold"/>
            </a:endParaRPr>
          </a:p>
        </p:txBody>
      </p:sp>
      <p:sp>
        <p:nvSpPr>
          <p:cNvPr id="71" name="TextBox 10">
            <a:extLst>
              <a:ext uri="{FF2B5EF4-FFF2-40B4-BE49-F238E27FC236}">
                <a16:creationId xmlns:a16="http://schemas.microsoft.com/office/drawing/2014/main" id="{CEA86987-18EE-0D45-0147-3183F9C00D17}"/>
              </a:ext>
            </a:extLst>
          </p:cNvPr>
          <p:cNvSpPr txBox="1"/>
          <p:nvPr/>
        </p:nvSpPr>
        <p:spPr>
          <a:xfrm>
            <a:off x="11427368" y="4274269"/>
            <a:ext cx="3492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1" i="0" u="none" strike="noStrike" spc="-200" dirty="0">
                <a:solidFill>
                  <a:srgbClr val="323941"/>
                </a:solidFill>
                <a:ea typeface="S-Core Dream 5 Medium"/>
              </a:rPr>
              <a:t>모델링</a:t>
            </a:r>
            <a:endParaRPr lang="ko-KR" sz="36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72" name="TextBox 11">
            <a:extLst>
              <a:ext uri="{FF2B5EF4-FFF2-40B4-BE49-F238E27FC236}">
                <a16:creationId xmlns:a16="http://schemas.microsoft.com/office/drawing/2014/main" id="{F6923EEC-3CBA-8CFA-D68D-91D3CFAE8CF6}"/>
              </a:ext>
            </a:extLst>
          </p:cNvPr>
          <p:cNvSpPr txBox="1"/>
          <p:nvPr/>
        </p:nvSpPr>
        <p:spPr>
          <a:xfrm>
            <a:off x="11427368" y="4732082"/>
            <a:ext cx="3759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altLang="ko-KR" sz="2400" b="1" dirty="0">
                <a:solidFill>
                  <a:srgbClr val="323941"/>
                </a:solidFill>
                <a:latin typeface="S-Core Dream 3 Light"/>
              </a:rPr>
              <a:t>- </a:t>
            </a:r>
            <a:r>
              <a:rPr lang="ko-KR" altLang="en-US" sz="2400" b="1" dirty="0">
                <a:solidFill>
                  <a:srgbClr val="323941"/>
                </a:solidFill>
                <a:latin typeface="S-Core Dream 3 Light"/>
              </a:rPr>
              <a:t>모델 학습</a:t>
            </a:r>
            <a:endParaRPr lang="en-US" altLang="ko-KR" sz="2400" b="1" i="0" u="none" strike="noStrike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73" name="TextBox 9">
            <a:extLst>
              <a:ext uri="{FF2B5EF4-FFF2-40B4-BE49-F238E27FC236}">
                <a16:creationId xmlns:a16="http://schemas.microsoft.com/office/drawing/2014/main" id="{E566796A-DE1F-DBCA-D8FF-71831DC6314D}"/>
              </a:ext>
            </a:extLst>
          </p:cNvPr>
          <p:cNvSpPr txBox="1"/>
          <p:nvPr/>
        </p:nvSpPr>
        <p:spPr>
          <a:xfrm>
            <a:off x="13994743" y="6779953"/>
            <a:ext cx="2311502" cy="4256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200" b="1" i="0" u="none" strike="noStrike" spc="-100" dirty="0">
                <a:solidFill>
                  <a:srgbClr val="8BA1BD"/>
                </a:solidFill>
                <a:latin typeface="S-Core Dream 6 Bold"/>
              </a:rPr>
              <a:t>12(</a:t>
            </a:r>
            <a:r>
              <a:rPr lang="ko-KR" altLang="en-US" sz="2400" b="1" i="0" u="none" strike="noStrike" spc="-100" dirty="0">
                <a:solidFill>
                  <a:srgbClr val="8BA1BD"/>
                </a:solidFill>
                <a:latin typeface="S-Core Dream 6 Bold"/>
              </a:rPr>
              <a:t>목</a:t>
            </a:r>
            <a:r>
              <a:rPr lang="en-US" altLang="ko-KR" sz="3200" b="1" i="0" u="none" strike="noStrike" spc="-100" dirty="0">
                <a:solidFill>
                  <a:srgbClr val="8BA1BD"/>
                </a:solidFill>
                <a:latin typeface="S-Core Dream 6 Bold"/>
              </a:rPr>
              <a:t>)  ~  13(</a:t>
            </a:r>
            <a:r>
              <a:rPr lang="ko-KR" altLang="en-US" sz="2400" b="1" i="0" u="none" strike="noStrike" spc="-100" dirty="0">
                <a:solidFill>
                  <a:srgbClr val="8BA1BD"/>
                </a:solidFill>
                <a:latin typeface="S-Core Dream 6 Bold"/>
              </a:rPr>
              <a:t>금</a:t>
            </a:r>
            <a:r>
              <a:rPr lang="en-US" altLang="ko-KR" sz="3200" b="1" i="0" u="none" strike="noStrike" spc="-100" dirty="0">
                <a:solidFill>
                  <a:srgbClr val="8BA1BD"/>
                </a:solidFill>
                <a:latin typeface="S-Core Dream 6 Bold"/>
              </a:rPr>
              <a:t>)</a:t>
            </a:r>
          </a:p>
          <a:p>
            <a:pPr lvl="0" algn="l">
              <a:lnSpc>
                <a:spcPct val="99600"/>
              </a:lnSpc>
            </a:pPr>
            <a:endParaRPr lang="ko-KR" sz="3200" b="1" i="0" u="none" strike="noStrike" spc="-100" dirty="0">
              <a:solidFill>
                <a:srgbClr val="8BA1BD"/>
              </a:solidFill>
              <a:ea typeface="S-Core Dream 6 Bold"/>
            </a:endParaRPr>
          </a:p>
        </p:txBody>
      </p:sp>
      <p:sp>
        <p:nvSpPr>
          <p:cNvPr id="74" name="TextBox 10">
            <a:extLst>
              <a:ext uri="{FF2B5EF4-FFF2-40B4-BE49-F238E27FC236}">
                <a16:creationId xmlns:a16="http://schemas.microsoft.com/office/drawing/2014/main" id="{F02092B8-C107-0334-58EA-B233E5AF49AC}"/>
              </a:ext>
            </a:extLst>
          </p:cNvPr>
          <p:cNvSpPr txBox="1"/>
          <p:nvPr/>
        </p:nvSpPr>
        <p:spPr>
          <a:xfrm>
            <a:off x="13994743" y="7147208"/>
            <a:ext cx="3492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1" i="0" u="none" strike="noStrike" spc="-200" dirty="0">
                <a:solidFill>
                  <a:srgbClr val="323941"/>
                </a:solidFill>
                <a:ea typeface="S-Core Dream 5 Medium"/>
              </a:rPr>
              <a:t>모델 평가 비교</a:t>
            </a:r>
            <a:endParaRPr lang="ko-KR" sz="3600" b="1" i="0" u="none" strike="noStrike" spc="-200" dirty="0">
              <a:solidFill>
                <a:srgbClr val="323941"/>
              </a:solidFill>
              <a:ea typeface="S-Core Dream 5 Medium"/>
            </a:endParaRPr>
          </a:p>
        </p:txBody>
      </p:sp>
      <p:sp>
        <p:nvSpPr>
          <p:cNvPr id="75" name="TextBox 11">
            <a:extLst>
              <a:ext uri="{FF2B5EF4-FFF2-40B4-BE49-F238E27FC236}">
                <a16:creationId xmlns:a16="http://schemas.microsoft.com/office/drawing/2014/main" id="{6D95E272-AF9D-4EC9-FF19-E2BDD6A9336C}"/>
              </a:ext>
            </a:extLst>
          </p:cNvPr>
          <p:cNvSpPr txBox="1"/>
          <p:nvPr/>
        </p:nvSpPr>
        <p:spPr>
          <a:xfrm>
            <a:off x="13830433" y="8025274"/>
            <a:ext cx="5858602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altLang="ko-KR" sz="2400" b="1" dirty="0">
                <a:solidFill>
                  <a:srgbClr val="323941"/>
                </a:solidFill>
                <a:latin typeface="S-Core Dream 3 Light"/>
              </a:rPr>
              <a:t>- </a:t>
            </a:r>
            <a:r>
              <a:rPr lang="ko-KR" altLang="en-US" sz="2400" b="1" dirty="0">
                <a:solidFill>
                  <a:srgbClr val="323941"/>
                </a:solidFill>
                <a:latin typeface="S-Core Dream 3 Light"/>
              </a:rPr>
              <a:t>모델 평가 및 </a:t>
            </a:r>
            <a:r>
              <a:rPr lang="en-US" altLang="ko-KR" sz="2400" b="1" dirty="0">
                <a:solidFill>
                  <a:srgbClr val="323941"/>
                </a:solidFill>
                <a:latin typeface="S-Core Dream 3 Light"/>
              </a:rPr>
              <a:t>PPT </a:t>
            </a:r>
            <a:r>
              <a:rPr lang="ko-KR" altLang="en-US" sz="2400" b="1" dirty="0">
                <a:solidFill>
                  <a:srgbClr val="323941"/>
                </a:solidFill>
                <a:latin typeface="S-Core Dream 3 Light"/>
              </a:rPr>
              <a:t>작성</a:t>
            </a:r>
            <a:endParaRPr lang="en-US" altLang="ko-KR" sz="2400" b="1" dirty="0">
              <a:solidFill>
                <a:srgbClr val="323941"/>
              </a:solidFill>
              <a:latin typeface="S-Core Dream 3 Light"/>
            </a:endParaRPr>
          </a:p>
          <a:p>
            <a:pPr lvl="0" algn="l">
              <a:lnSpc>
                <a:spcPct val="123669"/>
              </a:lnSpc>
            </a:pPr>
            <a:r>
              <a:rPr lang="en-US" altLang="ko-KR" sz="2400" b="1" dirty="0">
                <a:solidFill>
                  <a:srgbClr val="323941"/>
                </a:solidFill>
                <a:latin typeface="S-Core Dream 3 Light"/>
              </a:rPr>
              <a:t>- </a:t>
            </a:r>
            <a:r>
              <a:rPr lang="ko-KR" altLang="en-US" sz="2400" b="1" dirty="0">
                <a:solidFill>
                  <a:srgbClr val="323941"/>
                </a:solidFill>
                <a:latin typeface="S-Core Dream 3 Light"/>
              </a:rPr>
              <a:t>각 모델들의 성능 비교</a:t>
            </a:r>
            <a:endParaRPr lang="en-US" altLang="ko-KR" sz="2400" b="1" dirty="0">
              <a:solidFill>
                <a:srgbClr val="323941"/>
              </a:solidFill>
              <a:latin typeface="S-Core Dream 3 Light"/>
            </a:endParaRPr>
          </a:p>
          <a:p>
            <a:pPr lvl="0" algn="l">
              <a:lnSpc>
                <a:spcPct val="123669"/>
              </a:lnSpc>
            </a:pPr>
            <a:endParaRPr lang="en-US" altLang="ko-KR" sz="2400" b="1" i="0" u="none" strike="noStrike" dirty="0">
              <a:solidFill>
                <a:srgbClr val="323941"/>
              </a:solidFill>
              <a:latin typeface="S-Core Dream 3 Light"/>
            </a:endParaRPr>
          </a:p>
        </p:txBody>
      </p:sp>
      <p:sp>
        <p:nvSpPr>
          <p:cNvPr id="79" name="TextBox 9">
            <a:extLst>
              <a:ext uri="{FF2B5EF4-FFF2-40B4-BE49-F238E27FC236}">
                <a16:creationId xmlns:a16="http://schemas.microsoft.com/office/drawing/2014/main" id="{5784177A-7568-7E8F-ED1A-0F0DBFF0ED00}"/>
              </a:ext>
            </a:extLst>
          </p:cNvPr>
          <p:cNvSpPr txBox="1"/>
          <p:nvPr/>
        </p:nvSpPr>
        <p:spPr>
          <a:xfrm>
            <a:off x="16227422" y="5717637"/>
            <a:ext cx="1819585" cy="7397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1" i="0" u="none" strike="noStrike" spc="-100" dirty="0">
                <a:solidFill>
                  <a:srgbClr val="8BA1BD"/>
                </a:solidFill>
                <a:ea typeface="S-Core Dream 6 Bold"/>
              </a:rPr>
              <a:t>2025</a:t>
            </a:r>
            <a:r>
              <a:rPr lang="ko-KR" altLang="en-US" sz="2800" b="1" i="0" u="none" strike="noStrike" spc="-100" dirty="0">
                <a:solidFill>
                  <a:srgbClr val="8BA1BD"/>
                </a:solidFill>
                <a:ea typeface="S-Core Dream 6 Bold"/>
              </a:rPr>
              <a:t>년 </a:t>
            </a:r>
            <a:r>
              <a:rPr lang="en-US" altLang="ko-KR" sz="2800" b="1" i="0" u="none" strike="noStrike" spc="-100" dirty="0">
                <a:solidFill>
                  <a:srgbClr val="8BA1BD"/>
                </a:solidFill>
                <a:ea typeface="S-Core Dream 6 Bold"/>
              </a:rPr>
              <a:t>01</a:t>
            </a:r>
            <a:r>
              <a:rPr lang="ko-KR" altLang="en-US" sz="2800" b="1" i="0" u="none" strike="noStrike" spc="-100" dirty="0">
                <a:solidFill>
                  <a:srgbClr val="8BA1BD"/>
                </a:solidFill>
                <a:ea typeface="S-Core Dream 6 Bold"/>
              </a:rPr>
              <a:t>월</a:t>
            </a:r>
            <a:endParaRPr lang="ko-KR" sz="2800" b="1" i="0" u="none" strike="noStrike" spc="-100" dirty="0">
              <a:solidFill>
                <a:srgbClr val="8BA1BD"/>
              </a:solidFill>
              <a:ea typeface="S-Core Dream 6 Bold"/>
            </a:endParaRPr>
          </a:p>
        </p:txBody>
      </p:sp>
      <p:pic>
        <p:nvPicPr>
          <p:cNvPr id="80" name="Picture 3">
            <a:extLst>
              <a:ext uri="{FF2B5EF4-FFF2-40B4-BE49-F238E27FC236}">
                <a16:creationId xmlns:a16="http://schemas.microsoft.com/office/drawing/2014/main" id="{AEE4CABE-7E48-6C95-DEC0-BE2AF07B7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797" y="1130359"/>
            <a:ext cx="1828800" cy="400049"/>
          </a:xfrm>
          <a:prstGeom prst="rect">
            <a:avLst/>
          </a:prstGeom>
        </p:spPr>
      </p:pic>
      <p:sp>
        <p:nvSpPr>
          <p:cNvPr id="81" name="TextBox 19">
            <a:extLst>
              <a:ext uri="{FF2B5EF4-FFF2-40B4-BE49-F238E27FC236}">
                <a16:creationId xmlns:a16="http://schemas.microsoft.com/office/drawing/2014/main" id="{21C3F73A-AA0B-84BF-A9FF-52D98273090E}"/>
              </a:ext>
            </a:extLst>
          </p:cNvPr>
          <p:cNvSpPr txBox="1"/>
          <p:nvPr/>
        </p:nvSpPr>
        <p:spPr>
          <a:xfrm>
            <a:off x="8104857" y="1168459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1</a:t>
            </a:r>
          </a:p>
        </p:txBody>
      </p:sp>
      <p:pic>
        <p:nvPicPr>
          <p:cNvPr id="2" name="Picture 4" descr="가로조합1">
            <a:extLst>
              <a:ext uri="{FF2B5EF4-FFF2-40B4-BE49-F238E27FC236}">
                <a16:creationId xmlns:a16="http://schemas.microsoft.com/office/drawing/2014/main" id="{B1E02AF1-9497-A4AC-C4FD-A231EAE47A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7"/>
          <p:cNvSpPr txBox="1"/>
          <p:nvPr/>
        </p:nvSpPr>
        <p:spPr>
          <a:xfrm>
            <a:off x="3902641" y="1279652"/>
            <a:ext cx="10241418" cy="127304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8000" b="0" i="0" u="none" strike="noStrike" spc="-400" dirty="0">
                <a:solidFill>
                  <a:srgbClr val="32394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주제 선정 배경</a:t>
            </a:r>
            <a:endParaRPr lang="ko-KR" sz="8000" b="0" i="0" u="none" strike="noStrike" dirty="0">
              <a:solidFill>
                <a:srgbClr val="32394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64671" y="1814794"/>
            <a:ext cx="1422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500" b="0" i="0" u="none" strike="noStrike" spc="-100" dirty="0">
                <a:solidFill>
                  <a:srgbClr val="ECECEC"/>
                </a:solidFill>
                <a:latin typeface="S-Core Dream 6 Bold"/>
              </a:rPr>
              <a:t>CHAPTER 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54641" y="3176304"/>
            <a:ext cx="6765359" cy="619629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8650"/>
              </a:lnSpc>
            </a:pPr>
            <a:r>
              <a:rPr lang="ko-KR" altLang="en-US" sz="4000" b="1" i="0" u="none" strike="noStrike" dirty="0">
                <a:solidFill>
                  <a:srgbClr val="323941"/>
                </a:solidFill>
                <a:ea typeface="S-Core Dream 3 Light"/>
              </a:rPr>
              <a:t>가상화폐 시장의 특성</a:t>
            </a:r>
            <a:endParaRPr lang="en-US" altLang="ko-KR" sz="4000" b="1" i="0" u="none" strike="noStrike" dirty="0">
              <a:solidFill>
                <a:srgbClr val="323941"/>
              </a:solidFill>
              <a:ea typeface="S-Core Dream 3 Light"/>
            </a:endParaRPr>
          </a:p>
          <a:p>
            <a:pPr marL="285750" lvl="0" indent="-285750" algn="l">
              <a:lnSpc>
                <a:spcPct val="128650"/>
              </a:lnSpc>
              <a:buFontTx/>
              <a:buChar char="-"/>
            </a:pPr>
            <a:r>
              <a:rPr lang="en-US" sz="2400" b="1" dirty="0">
                <a:solidFill>
                  <a:srgbClr val="323941"/>
                </a:solidFill>
                <a:latin typeface="S-Core Dream 3 Light"/>
              </a:rPr>
              <a:t>24</a:t>
            </a:r>
            <a:r>
              <a:rPr lang="ko-KR" altLang="en-US" sz="2400" b="1" dirty="0">
                <a:solidFill>
                  <a:srgbClr val="323941"/>
                </a:solidFill>
                <a:latin typeface="S-Core Dream 3 Light"/>
              </a:rPr>
              <a:t>시간 연중무휴 글로벌 시장</a:t>
            </a:r>
            <a:endParaRPr lang="en-US" altLang="ko-KR" sz="2400" b="1" dirty="0">
              <a:solidFill>
                <a:srgbClr val="323941"/>
              </a:solidFill>
              <a:latin typeface="S-Core Dream 3 Light"/>
            </a:endParaRPr>
          </a:p>
          <a:p>
            <a:pPr marL="285750" lvl="0" indent="-285750" algn="l">
              <a:lnSpc>
                <a:spcPct val="128650"/>
              </a:lnSpc>
              <a:buFontTx/>
              <a:buChar char="-"/>
            </a:pPr>
            <a:r>
              <a:rPr lang="ko-KR" altLang="en-US" sz="2400" b="1" dirty="0">
                <a:solidFill>
                  <a:srgbClr val="323941"/>
                </a:solidFill>
                <a:latin typeface="S-Core Dream 3 Light"/>
              </a:rPr>
              <a:t>예측하기 어려운 급격한 가격 변동</a:t>
            </a:r>
            <a:endParaRPr lang="en-US" altLang="ko-KR" sz="2400" b="1" dirty="0">
              <a:solidFill>
                <a:srgbClr val="323941"/>
              </a:solidFill>
              <a:latin typeface="S-Core Dream 3 Light"/>
            </a:endParaRPr>
          </a:p>
          <a:p>
            <a:pPr marL="285750" lvl="0" indent="-285750" algn="l">
              <a:lnSpc>
                <a:spcPct val="128650"/>
              </a:lnSpc>
              <a:buFontTx/>
              <a:buChar char="-"/>
            </a:pPr>
            <a:endParaRPr lang="en-US" altLang="ko-KR" sz="1500" b="1" dirty="0">
              <a:solidFill>
                <a:srgbClr val="323941"/>
              </a:solidFill>
              <a:latin typeface="S-Core Dream 3 Light"/>
            </a:endParaRPr>
          </a:p>
          <a:p>
            <a:pPr lvl="0" algn="l">
              <a:lnSpc>
                <a:spcPct val="128650"/>
              </a:lnSpc>
            </a:pPr>
            <a:r>
              <a:rPr lang="ko-KR" altLang="en-US" sz="4000" b="1" dirty="0">
                <a:solidFill>
                  <a:srgbClr val="323941"/>
                </a:solidFill>
                <a:latin typeface="S-Core Dream 3 Light"/>
              </a:rPr>
              <a:t>투자자들의 비합리성</a:t>
            </a:r>
            <a:endParaRPr lang="en-US" altLang="ko-KR" sz="4000" b="1" dirty="0">
              <a:solidFill>
                <a:srgbClr val="323941"/>
              </a:solidFill>
              <a:latin typeface="S-Core Dream 3 Light"/>
            </a:endParaRPr>
          </a:p>
          <a:p>
            <a:pPr marL="285750" lvl="0" indent="-285750" algn="l">
              <a:lnSpc>
                <a:spcPct val="128650"/>
              </a:lnSpc>
              <a:buFontTx/>
              <a:buChar char="-"/>
            </a:pPr>
            <a:r>
              <a:rPr lang="en-US" altLang="ko-KR" sz="2400" b="1" dirty="0">
                <a:solidFill>
                  <a:srgbClr val="323941"/>
                </a:solidFill>
                <a:latin typeface="S-Core Dream 3 Light"/>
              </a:rPr>
              <a:t>FOMO(Fear of Missing Out) </a:t>
            </a:r>
            <a:r>
              <a:rPr lang="ko-KR" altLang="en-US" sz="2400" b="1" dirty="0">
                <a:solidFill>
                  <a:srgbClr val="323941"/>
                </a:solidFill>
                <a:latin typeface="S-Core Dream 3 Light"/>
              </a:rPr>
              <a:t>현상</a:t>
            </a:r>
            <a:endParaRPr lang="en-US" altLang="ko-KR" sz="2400" b="1" dirty="0">
              <a:solidFill>
                <a:srgbClr val="323941"/>
              </a:solidFill>
              <a:latin typeface="S-Core Dream 3 Light"/>
            </a:endParaRPr>
          </a:p>
          <a:p>
            <a:pPr marL="285750" lvl="0" indent="-285750" algn="l">
              <a:lnSpc>
                <a:spcPct val="128650"/>
              </a:lnSpc>
              <a:buFontTx/>
              <a:buChar char="-"/>
            </a:pPr>
            <a:r>
              <a:rPr lang="ko-KR" altLang="en-US" sz="2400" b="1" dirty="0" err="1">
                <a:solidFill>
                  <a:srgbClr val="323941"/>
                </a:solidFill>
                <a:latin typeface="S-Core Dream 3 Light"/>
              </a:rPr>
              <a:t>과신뢰</a:t>
            </a:r>
            <a:r>
              <a:rPr lang="ko-KR" altLang="en-US" sz="2400" b="1" dirty="0">
                <a:solidFill>
                  <a:srgbClr val="323941"/>
                </a:solidFill>
                <a:latin typeface="S-Core Dream 3 Light"/>
              </a:rPr>
              <a:t> 편향</a:t>
            </a:r>
            <a:endParaRPr lang="en-US" altLang="ko-KR" sz="2400" b="1" dirty="0">
              <a:solidFill>
                <a:srgbClr val="323941"/>
              </a:solidFill>
              <a:latin typeface="S-Core Dream 3 Light"/>
            </a:endParaRPr>
          </a:p>
          <a:p>
            <a:pPr marL="285750" lvl="0" indent="-285750" algn="l">
              <a:lnSpc>
                <a:spcPct val="128650"/>
              </a:lnSpc>
              <a:buFontTx/>
              <a:buChar char="-"/>
            </a:pPr>
            <a:endParaRPr lang="en-US" altLang="ko-KR" sz="1500" b="1" dirty="0">
              <a:solidFill>
                <a:srgbClr val="323941"/>
              </a:solidFill>
              <a:latin typeface="S-Core Dream 3 Light"/>
            </a:endParaRPr>
          </a:p>
          <a:p>
            <a:pPr lvl="0" algn="l">
              <a:lnSpc>
                <a:spcPct val="128650"/>
              </a:lnSpc>
            </a:pPr>
            <a:r>
              <a:rPr lang="ko-KR" altLang="en-US" sz="4000" b="1" dirty="0">
                <a:solidFill>
                  <a:srgbClr val="323941"/>
                </a:solidFill>
                <a:latin typeface="S-Core Dream 3 Light"/>
              </a:rPr>
              <a:t>시장의 문제점</a:t>
            </a:r>
            <a:endParaRPr lang="en-US" altLang="ko-KR" sz="4000" b="1" dirty="0">
              <a:solidFill>
                <a:srgbClr val="323941"/>
              </a:solidFill>
              <a:latin typeface="S-Core Dream 3 Light"/>
            </a:endParaRPr>
          </a:p>
          <a:p>
            <a:pPr marL="285750" lvl="0" indent="-285750" algn="l">
              <a:lnSpc>
                <a:spcPct val="128650"/>
              </a:lnSpc>
              <a:buFontTx/>
              <a:buChar char="-"/>
            </a:pPr>
            <a:r>
              <a:rPr lang="ko-KR" altLang="en-US" sz="2400" b="1" dirty="0">
                <a:solidFill>
                  <a:srgbClr val="323941"/>
                </a:solidFill>
                <a:latin typeface="S-Core Dream 3 Light"/>
              </a:rPr>
              <a:t>높은 변동성으로 인한 투자자 스트레스 증가</a:t>
            </a:r>
            <a:endParaRPr lang="en-US" altLang="ko-KR" sz="2400" b="1" dirty="0">
              <a:solidFill>
                <a:srgbClr val="323941"/>
              </a:solidFill>
              <a:latin typeface="S-Core Dream 3 Light"/>
            </a:endParaRPr>
          </a:p>
          <a:p>
            <a:pPr marL="285750" lvl="0" indent="-285750" algn="l">
              <a:lnSpc>
                <a:spcPct val="128650"/>
              </a:lnSpc>
              <a:buFontTx/>
              <a:buChar char="-"/>
            </a:pPr>
            <a:r>
              <a:rPr lang="ko-KR" altLang="en-US" sz="2400" b="1" dirty="0">
                <a:solidFill>
                  <a:srgbClr val="323941"/>
                </a:solidFill>
                <a:latin typeface="S-Core Dream 3 Light"/>
              </a:rPr>
              <a:t>감정적</a:t>
            </a:r>
            <a:r>
              <a:rPr lang="en-US" altLang="ko-KR" sz="2400" b="1" dirty="0">
                <a:solidFill>
                  <a:srgbClr val="323941"/>
                </a:solidFill>
                <a:latin typeface="S-Core Dream 3 Light"/>
              </a:rPr>
              <a:t>, </a:t>
            </a:r>
            <a:r>
              <a:rPr lang="ko-KR" altLang="en-US" sz="2400" b="1" dirty="0">
                <a:solidFill>
                  <a:srgbClr val="323941"/>
                </a:solidFill>
                <a:latin typeface="S-Core Dream 3 Light"/>
              </a:rPr>
              <a:t>충동적 매매 결정</a:t>
            </a:r>
            <a:endParaRPr lang="en-US" altLang="ko-KR" sz="2400" b="1" dirty="0">
              <a:solidFill>
                <a:srgbClr val="323941"/>
              </a:solidFill>
              <a:latin typeface="S-Core Dream 3 Light"/>
            </a:endParaRPr>
          </a:p>
        </p:txBody>
      </p:sp>
      <p:pic>
        <p:nvPicPr>
          <p:cNvPr id="11" name="Picture 4" descr="가로조합1">
            <a:extLst>
              <a:ext uri="{FF2B5EF4-FFF2-40B4-BE49-F238E27FC236}">
                <a16:creationId xmlns:a16="http://schemas.microsoft.com/office/drawing/2014/main" id="{404649A4-55E7-FF2E-9843-596D1CC4E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8BBC8AD-1D48-D1F0-34DB-DF53BCC4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9" y="3176305"/>
            <a:ext cx="10282059" cy="6056595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53EA5111-FC09-CD27-B492-4A4D3A93F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445894"/>
            <a:ext cx="1828800" cy="400049"/>
          </a:xfrm>
          <a:prstGeom prst="rect">
            <a:avLst/>
          </a:prstGeom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BAE1812F-38CE-34AB-79FC-F066B618E278}"/>
              </a:ext>
            </a:extLst>
          </p:cNvPr>
          <p:cNvSpPr txBox="1"/>
          <p:nvPr/>
        </p:nvSpPr>
        <p:spPr>
          <a:xfrm>
            <a:off x="8274430" y="489278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CHAPTER2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B9F870-08EB-FEEF-0860-6180FC024F79}"/>
              </a:ext>
            </a:extLst>
          </p:cNvPr>
          <p:cNvSpPr/>
          <p:nvPr/>
        </p:nvSpPr>
        <p:spPr>
          <a:xfrm>
            <a:off x="16078200" y="3316006"/>
            <a:ext cx="1524000" cy="6844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3E30B-B3B6-A83F-E953-754C100B3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계엄령 수혜 코인 등장…비상계엄 사태에 111% 폭등 | 한국경제">
            <a:extLst>
              <a:ext uri="{FF2B5EF4-FFF2-40B4-BE49-F238E27FC236}">
                <a16:creationId xmlns:a16="http://schemas.microsoft.com/office/drawing/2014/main" id="{830C9AF4-D372-452C-1B18-9F21DFA3C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920" y="2400300"/>
            <a:ext cx="5046765" cy="319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가로조합1">
            <a:extLst>
              <a:ext uri="{FF2B5EF4-FFF2-40B4-BE49-F238E27FC236}">
                <a16:creationId xmlns:a16="http://schemas.microsoft.com/office/drawing/2014/main" id="{62660545-FF53-E9FE-073A-3451C5EC0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6A4F3FDE-AC80-5F21-07B6-6E2B224AD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657" y="308914"/>
            <a:ext cx="1828800" cy="400049"/>
          </a:xfrm>
          <a:prstGeom prst="rect">
            <a:avLst/>
          </a:prstGeom>
        </p:spPr>
      </p:pic>
      <p:sp>
        <p:nvSpPr>
          <p:cNvPr id="11" name="TextBox 19">
            <a:extLst>
              <a:ext uri="{FF2B5EF4-FFF2-40B4-BE49-F238E27FC236}">
                <a16:creationId xmlns:a16="http://schemas.microsoft.com/office/drawing/2014/main" id="{34B8D609-5B3C-02E8-5B03-F53CD833A203}"/>
              </a:ext>
            </a:extLst>
          </p:cNvPr>
          <p:cNvSpPr txBox="1"/>
          <p:nvPr/>
        </p:nvSpPr>
        <p:spPr>
          <a:xfrm>
            <a:off x="1991717" y="347014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2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CA82B48F-4615-0237-ECB9-396E0A9F4F56}"/>
              </a:ext>
            </a:extLst>
          </p:cNvPr>
          <p:cNvSpPr txBox="1"/>
          <p:nvPr/>
        </p:nvSpPr>
        <p:spPr>
          <a:xfrm>
            <a:off x="1028700" y="1054100"/>
            <a:ext cx="59817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800" b="1" spc="-400" dirty="0">
                <a:solidFill>
                  <a:srgbClr val="323941"/>
                </a:solidFill>
                <a:latin typeface="S-Core Dream 3 Light"/>
                <a:ea typeface="S-Core Dream 3 Light"/>
              </a:rPr>
              <a:t>2024</a:t>
            </a:r>
            <a:r>
              <a:rPr lang="ko-KR" altLang="en-US" sz="4800" b="1" spc="-400" dirty="0">
                <a:solidFill>
                  <a:srgbClr val="323941"/>
                </a:solidFill>
                <a:latin typeface="S-Core Dream 3 Light"/>
                <a:ea typeface="S-Core Dream 3 Light"/>
              </a:rPr>
              <a:t>년 </a:t>
            </a:r>
            <a:r>
              <a:rPr lang="ko-KR" altLang="en-US" sz="4800" b="1" spc="-400" dirty="0" err="1">
                <a:solidFill>
                  <a:srgbClr val="323941"/>
                </a:solidFill>
                <a:latin typeface="S-Core Dream 3 Light"/>
                <a:ea typeface="S-Core Dream 3 Light"/>
              </a:rPr>
              <a:t>비트코인</a:t>
            </a:r>
            <a:r>
              <a:rPr lang="ko-KR" altLang="en-US" sz="4800" b="1" spc="-400" dirty="0">
                <a:solidFill>
                  <a:srgbClr val="323941"/>
                </a:solidFill>
                <a:latin typeface="S-Core Dream 3 Light"/>
                <a:ea typeface="S-Core Dream 3 Light"/>
              </a:rPr>
              <a:t> 현황</a:t>
            </a:r>
            <a:endParaRPr lang="ko-KR" sz="4800" b="1" i="0" u="none" strike="noStrike" spc="-400" dirty="0">
              <a:solidFill>
                <a:srgbClr val="323941"/>
              </a:solidFill>
              <a:ea typeface="S-Core Dream 3 Ligh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E9B081-8F75-1A9C-90B8-D0C2CECACF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214" r="1021" b="7921"/>
          <a:stretch/>
        </p:blipFill>
        <p:spPr>
          <a:xfrm>
            <a:off x="762000" y="1931320"/>
            <a:ext cx="16916400" cy="8116599"/>
          </a:xfrm>
          <a:prstGeom prst="rect">
            <a:avLst/>
          </a:prstGeom>
        </p:spPr>
      </p:pic>
      <p:pic>
        <p:nvPicPr>
          <p:cNvPr id="4098" name="Picture 2" descr="비트코인 6만4000달러↑…“'親암호화폐' 트럼프 당선 가능성 커진 영향”｜동아일보">
            <a:extLst>
              <a:ext uri="{FF2B5EF4-FFF2-40B4-BE49-F238E27FC236}">
                <a16:creationId xmlns:a16="http://schemas.microsoft.com/office/drawing/2014/main" id="{5306A62B-5CFD-54FA-8688-7DC00ADDE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284480"/>
            <a:ext cx="5046766" cy="336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63ECFA37-5BFF-81AE-4AB5-F1EAC8A2E435}"/>
              </a:ext>
            </a:extLst>
          </p:cNvPr>
          <p:cNvSpPr/>
          <p:nvPr/>
        </p:nvSpPr>
        <p:spPr>
          <a:xfrm rot="4940130">
            <a:off x="9077097" y="5361710"/>
            <a:ext cx="2170394" cy="2224188"/>
          </a:xfrm>
          <a:prstGeom prst="triangle">
            <a:avLst>
              <a:gd name="adj" fmla="val 63423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rgbClr val="2A578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2ABECD6-78AF-6983-E0FD-E34C998019DD}"/>
              </a:ext>
            </a:extLst>
          </p:cNvPr>
          <p:cNvSpPr/>
          <p:nvPr/>
        </p:nvSpPr>
        <p:spPr>
          <a:xfrm>
            <a:off x="11201400" y="6515100"/>
            <a:ext cx="152400" cy="15240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C32DB6D1-B418-FB71-05F4-041A31746DF5}"/>
              </a:ext>
            </a:extLst>
          </p:cNvPr>
          <p:cNvSpPr txBox="1"/>
          <p:nvPr/>
        </p:nvSpPr>
        <p:spPr>
          <a:xfrm>
            <a:off x="4414692" y="4765827"/>
            <a:ext cx="3300558" cy="5852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200" dirty="0">
                <a:solidFill>
                  <a:srgbClr val="323941"/>
                </a:solidFill>
                <a:latin typeface="S-Core Dream 5 Medium"/>
              </a:rPr>
              <a:t>2024.11.06 </a:t>
            </a:r>
            <a:r>
              <a:rPr lang="ko-KR" altLang="en-US" sz="2800" b="1" i="0" u="none" strike="noStrike" spc="-200" dirty="0">
                <a:solidFill>
                  <a:srgbClr val="323941"/>
                </a:solidFill>
                <a:latin typeface="S-Core Dream 5 Medium"/>
              </a:rPr>
              <a:t>트럼프 당선</a:t>
            </a:r>
            <a:endParaRPr lang="en-US" sz="2800" b="1" i="0" u="none" strike="noStrike" spc="-200" dirty="0">
              <a:solidFill>
                <a:srgbClr val="323941"/>
              </a:solidFill>
              <a:latin typeface="S-Core Dream 5 Medium"/>
            </a:endParaRPr>
          </a:p>
        </p:txBody>
      </p:sp>
      <p:pic>
        <p:nvPicPr>
          <p:cNvPr id="23" name="Picture 2" descr="계엄령 수혜 코인 등장…비상계엄 사태에 111% 폭등 | 한국경제">
            <a:extLst>
              <a:ext uri="{FF2B5EF4-FFF2-40B4-BE49-F238E27FC236}">
                <a16:creationId xmlns:a16="http://schemas.microsoft.com/office/drawing/2014/main" id="{830C9AF4-D372-452C-1B18-9F21DFA3C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059" y="2843123"/>
            <a:ext cx="4526009" cy="286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39BC4ACA-638C-E36A-7A1F-4BFA63940E81}"/>
              </a:ext>
            </a:extLst>
          </p:cNvPr>
          <p:cNvSpPr/>
          <p:nvPr/>
        </p:nvSpPr>
        <p:spPr>
          <a:xfrm>
            <a:off x="14025885" y="3695700"/>
            <a:ext cx="152400" cy="15240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83B69CDE-F81F-8911-2685-F5B761F9E3F3}"/>
              </a:ext>
            </a:extLst>
          </p:cNvPr>
          <p:cNvSpPr/>
          <p:nvPr/>
        </p:nvSpPr>
        <p:spPr>
          <a:xfrm rot="4940130">
            <a:off x="11825800" y="2531843"/>
            <a:ext cx="2170394" cy="2224188"/>
          </a:xfrm>
          <a:prstGeom prst="triangle">
            <a:avLst>
              <a:gd name="adj" fmla="val 63423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rgbClr val="2A578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9AE3B88B-9629-F97D-1343-EC5BD914F98E}"/>
              </a:ext>
            </a:extLst>
          </p:cNvPr>
          <p:cNvSpPr/>
          <p:nvPr/>
        </p:nvSpPr>
        <p:spPr>
          <a:xfrm>
            <a:off x="16104097" y="1946574"/>
            <a:ext cx="152400" cy="152400"/>
          </a:xfrm>
          <a:prstGeom prst="ellips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7E84BDD5-0D1A-1C1E-B17F-B0442116045A}"/>
              </a:ext>
            </a:extLst>
          </p:cNvPr>
          <p:cNvSpPr txBox="1"/>
          <p:nvPr/>
        </p:nvSpPr>
        <p:spPr>
          <a:xfrm>
            <a:off x="12276982" y="2238050"/>
            <a:ext cx="3300558" cy="5852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200" dirty="0">
                <a:solidFill>
                  <a:srgbClr val="323941"/>
                </a:solidFill>
                <a:latin typeface="S-Core Dream 5 Medium"/>
              </a:rPr>
              <a:t>2024.12.03 </a:t>
            </a:r>
            <a:r>
              <a:rPr lang="ko-KR" altLang="en-US" sz="2800" b="1" spc="-200" dirty="0">
                <a:solidFill>
                  <a:srgbClr val="323941"/>
                </a:solidFill>
                <a:latin typeface="S-Core Dream 5 Medium"/>
              </a:rPr>
              <a:t>계엄령 선포</a:t>
            </a:r>
            <a:endParaRPr lang="en-US" sz="2800" b="1" i="0" u="none" strike="noStrike" spc="-200" dirty="0">
              <a:solidFill>
                <a:srgbClr val="323941"/>
              </a:solidFill>
              <a:latin typeface="S-Core Dream 5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6161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5" grpId="0" animBg="1"/>
      <p:bldP spid="26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F80A9-1DEA-41DF-E31E-5FCDAB8AE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계엄령 수혜 코인 등장…비상계엄 사태에 111% 폭등 | 한국경제">
            <a:extLst>
              <a:ext uri="{FF2B5EF4-FFF2-40B4-BE49-F238E27FC236}">
                <a16:creationId xmlns:a16="http://schemas.microsoft.com/office/drawing/2014/main" id="{B855DA4F-35D6-B017-B85B-1CF43C1A0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0" y="2678220"/>
            <a:ext cx="6555826" cy="475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가로조합1">
            <a:extLst>
              <a:ext uri="{FF2B5EF4-FFF2-40B4-BE49-F238E27FC236}">
                <a16:creationId xmlns:a16="http://schemas.microsoft.com/office/drawing/2014/main" id="{493EAA03-5ACE-AF7D-5A76-25160509D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618A4FD4-81FA-60B7-2C53-E3ACD4629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657" y="308914"/>
            <a:ext cx="1828800" cy="400049"/>
          </a:xfrm>
          <a:prstGeom prst="rect">
            <a:avLst/>
          </a:prstGeom>
        </p:spPr>
      </p:pic>
      <p:sp>
        <p:nvSpPr>
          <p:cNvPr id="11" name="TextBox 19">
            <a:extLst>
              <a:ext uri="{FF2B5EF4-FFF2-40B4-BE49-F238E27FC236}">
                <a16:creationId xmlns:a16="http://schemas.microsoft.com/office/drawing/2014/main" id="{308486E1-C743-FF52-0A7C-8957C2E23C35}"/>
              </a:ext>
            </a:extLst>
          </p:cNvPr>
          <p:cNvSpPr txBox="1"/>
          <p:nvPr/>
        </p:nvSpPr>
        <p:spPr>
          <a:xfrm>
            <a:off x="1991717" y="347014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2</a:t>
            </a:r>
          </a:p>
        </p:txBody>
      </p:sp>
      <p:sp>
        <p:nvSpPr>
          <p:cNvPr id="13" name="TextBox 17">
            <a:extLst>
              <a:ext uri="{FF2B5EF4-FFF2-40B4-BE49-F238E27FC236}">
                <a16:creationId xmlns:a16="http://schemas.microsoft.com/office/drawing/2014/main" id="{4AFC95FB-1353-4A24-1941-4D758123CFF2}"/>
              </a:ext>
            </a:extLst>
          </p:cNvPr>
          <p:cNvSpPr txBox="1"/>
          <p:nvPr/>
        </p:nvSpPr>
        <p:spPr>
          <a:xfrm>
            <a:off x="1028700" y="1054100"/>
            <a:ext cx="5981700" cy="101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4800" b="1" spc="-400" dirty="0">
                <a:solidFill>
                  <a:srgbClr val="323941"/>
                </a:solidFill>
                <a:latin typeface="S-Core Dream 3 Light"/>
                <a:ea typeface="S-Core Dream 3 Light"/>
              </a:rPr>
              <a:t>2024</a:t>
            </a:r>
            <a:r>
              <a:rPr lang="ko-KR" altLang="en-US" sz="4800" b="1" spc="-400" dirty="0">
                <a:solidFill>
                  <a:srgbClr val="323941"/>
                </a:solidFill>
                <a:latin typeface="S-Core Dream 3 Light"/>
                <a:ea typeface="S-Core Dream 3 Light"/>
              </a:rPr>
              <a:t>년 </a:t>
            </a:r>
            <a:r>
              <a:rPr lang="ko-KR" altLang="en-US" sz="4800" b="1" spc="-400" dirty="0" err="1">
                <a:solidFill>
                  <a:srgbClr val="323941"/>
                </a:solidFill>
                <a:latin typeface="S-Core Dream 3 Light"/>
                <a:ea typeface="S-Core Dream 3 Light"/>
              </a:rPr>
              <a:t>비트코인</a:t>
            </a:r>
            <a:r>
              <a:rPr lang="ko-KR" altLang="en-US" sz="4800" b="1" spc="-400" dirty="0">
                <a:solidFill>
                  <a:srgbClr val="323941"/>
                </a:solidFill>
                <a:latin typeface="S-Core Dream 3 Light"/>
                <a:ea typeface="S-Core Dream 3 Light"/>
              </a:rPr>
              <a:t> 현황</a:t>
            </a:r>
            <a:endParaRPr lang="ko-KR" sz="4800" b="1" i="0" u="none" strike="noStrike" spc="-400" dirty="0">
              <a:solidFill>
                <a:srgbClr val="323941"/>
              </a:solidFill>
              <a:ea typeface="S-Core Dream 3 Light"/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40793E1D-6EC5-4978-03C5-9770004F3F28}"/>
              </a:ext>
            </a:extLst>
          </p:cNvPr>
          <p:cNvSpPr txBox="1"/>
          <p:nvPr/>
        </p:nvSpPr>
        <p:spPr>
          <a:xfrm>
            <a:off x="11734800" y="2092960"/>
            <a:ext cx="6172200" cy="5852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200" dirty="0">
                <a:solidFill>
                  <a:srgbClr val="323941"/>
                </a:solidFill>
                <a:latin typeface="S-Core Dream 5 Medium"/>
              </a:rPr>
              <a:t>2024.12.03 </a:t>
            </a:r>
            <a:r>
              <a:rPr lang="ko-KR" altLang="en-US" sz="2800" b="1" spc="-200" dirty="0">
                <a:solidFill>
                  <a:srgbClr val="323941"/>
                </a:solidFill>
                <a:latin typeface="S-Core Dream 5 Medium"/>
              </a:rPr>
              <a:t>계엄령 선포 당시 </a:t>
            </a:r>
            <a:r>
              <a:rPr lang="ko-KR" altLang="en-US" sz="2800" b="1" spc="-200" dirty="0" err="1">
                <a:solidFill>
                  <a:srgbClr val="323941"/>
                </a:solidFill>
                <a:latin typeface="S-Core Dream 5 Medium"/>
              </a:rPr>
              <a:t>비트코인</a:t>
            </a:r>
            <a:r>
              <a:rPr lang="ko-KR" altLang="en-US" sz="2800" b="1" spc="-200" dirty="0">
                <a:solidFill>
                  <a:srgbClr val="323941"/>
                </a:solidFill>
                <a:latin typeface="S-Core Dream 5 Medium"/>
              </a:rPr>
              <a:t> 시세 </a:t>
            </a:r>
            <a:endParaRPr lang="en-US" sz="2800" b="1" i="0" u="none" strike="noStrike" spc="-200" dirty="0">
              <a:solidFill>
                <a:srgbClr val="323941"/>
              </a:solidFill>
              <a:latin typeface="S-Core Dream 5 Medium"/>
            </a:endParaRP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43A7F23C-2871-4D9D-8774-F270D31827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41" t="33082"/>
          <a:stretch/>
        </p:blipFill>
        <p:spPr bwMode="auto">
          <a:xfrm>
            <a:off x="1028700" y="1955910"/>
            <a:ext cx="10248900" cy="80300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27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73277" y="3467100"/>
            <a:ext cx="5626100" cy="56261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514827" y="3987800"/>
            <a:ext cx="10795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1" i="0" u="none" strike="noStrike" spc="-100" dirty="0">
                <a:solidFill>
                  <a:srgbClr val="8BA1BD"/>
                </a:solidFill>
                <a:latin typeface="S-Core Dream 7 Extra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8274" y="5611473"/>
            <a:ext cx="5216106" cy="16412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1" i="0" u="none" strike="noStrike" spc="-200" dirty="0">
                <a:solidFill>
                  <a:srgbClr val="323941"/>
                </a:solidFill>
                <a:latin typeface="S-Core Dream 5 Medium"/>
              </a:rPr>
              <a:t>데이터 분포 </a:t>
            </a:r>
            <a:r>
              <a:rPr lang="ko-KR" altLang="en-US" sz="4000" b="1" spc="-200" dirty="0">
                <a:solidFill>
                  <a:srgbClr val="323941"/>
                </a:solidFill>
                <a:latin typeface="S-Core Dream 5 Medium"/>
              </a:rPr>
              <a:t>분석을 통한 </a:t>
            </a:r>
            <a:r>
              <a:rPr lang="ko-KR" altLang="en-US" sz="4000" b="1" spc="-200" dirty="0" err="1">
                <a:solidFill>
                  <a:srgbClr val="323941"/>
                </a:solidFill>
                <a:latin typeface="S-Core Dream 5 Medium"/>
              </a:rPr>
              <a:t>비트코인</a:t>
            </a:r>
            <a:r>
              <a:rPr lang="ko-KR" altLang="en-US" sz="4000" b="1" spc="-200" dirty="0">
                <a:solidFill>
                  <a:srgbClr val="323941"/>
                </a:solidFill>
                <a:latin typeface="S-Core Dream 5 Medium"/>
              </a:rPr>
              <a:t> 가격 특성 이해</a:t>
            </a:r>
            <a:endParaRPr lang="en-US" sz="4000" b="1" i="0" u="none" strike="noStrike" spc="-200" dirty="0">
              <a:solidFill>
                <a:srgbClr val="323941"/>
              </a:solidFill>
              <a:latin typeface="S-Core Dream 5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530600" y="1673412"/>
            <a:ext cx="112268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8800" b="1" i="0" u="none" strike="noStrike" spc="-200" dirty="0">
                <a:solidFill>
                  <a:srgbClr val="32394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목표</a:t>
            </a:r>
            <a:endParaRPr lang="ko-KR" altLang="ko-KR" sz="8800" b="1" i="0" u="none" strike="noStrike" spc="-200" dirty="0">
              <a:solidFill>
                <a:srgbClr val="32394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4F5DC71D-1D49-F7D4-BF6C-454B0A2D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145" y="1000312"/>
            <a:ext cx="1828800" cy="400049"/>
          </a:xfrm>
          <a:prstGeom prst="rect">
            <a:avLst/>
          </a:prstGeom>
        </p:spPr>
      </p:pic>
      <p:sp>
        <p:nvSpPr>
          <p:cNvPr id="22" name="TextBox 19">
            <a:extLst>
              <a:ext uri="{FF2B5EF4-FFF2-40B4-BE49-F238E27FC236}">
                <a16:creationId xmlns:a16="http://schemas.microsoft.com/office/drawing/2014/main" id="{81AA7429-6F0D-044F-0556-B9EC2F28813F}"/>
              </a:ext>
            </a:extLst>
          </p:cNvPr>
          <p:cNvSpPr txBox="1"/>
          <p:nvPr/>
        </p:nvSpPr>
        <p:spPr>
          <a:xfrm>
            <a:off x="8249205" y="1038412"/>
            <a:ext cx="158674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ECECEC"/>
                </a:solidFill>
                <a:latin typeface="S-Core Dream 6 Bold"/>
              </a:rPr>
              <a:t>CHAPTER 2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0AC135B3-58AF-0C31-2BA4-94C1AD41CD8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343868" y="3467100"/>
            <a:ext cx="5626100" cy="5626100"/>
          </a:xfrm>
          <a:prstGeom prst="rect">
            <a:avLst/>
          </a:prstGeom>
        </p:spPr>
      </p:pic>
      <p:sp>
        <p:nvSpPr>
          <p:cNvPr id="27" name="TextBox 8">
            <a:extLst>
              <a:ext uri="{FF2B5EF4-FFF2-40B4-BE49-F238E27FC236}">
                <a16:creationId xmlns:a16="http://schemas.microsoft.com/office/drawing/2014/main" id="{767990A9-FDAC-38C5-D420-940F6137C0A0}"/>
              </a:ext>
            </a:extLst>
          </p:cNvPr>
          <p:cNvSpPr txBox="1"/>
          <p:nvPr/>
        </p:nvSpPr>
        <p:spPr>
          <a:xfrm>
            <a:off x="8585418" y="3987800"/>
            <a:ext cx="10795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1" i="0" u="none" strike="noStrike" spc="-100" dirty="0">
                <a:solidFill>
                  <a:srgbClr val="8BA1BD"/>
                </a:solidFill>
                <a:latin typeface="S-Core Dream 7 ExtraBold"/>
              </a:rPr>
              <a:t>02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D3E0C391-8972-733D-2A53-63D303C3D2D8}"/>
              </a:ext>
            </a:extLst>
          </p:cNvPr>
          <p:cNvSpPr txBox="1"/>
          <p:nvPr/>
        </p:nvSpPr>
        <p:spPr>
          <a:xfrm>
            <a:off x="6209896" y="4556312"/>
            <a:ext cx="5932950" cy="37113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1" i="0" u="none" strike="noStrike" spc="-200" dirty="0" err="1">
                <a:solidFill>
                  <a:srgbClr val="323941"/>
                </a:solidFill>
                <a:latin typeface="S-Core Dream 5 Medium"/>
              </a:rPr>
              <a:t>머신러닝</a:t>
            </a:r>
            <a:r>
              <a:rPr lang="ko-KR" altLang="en-US" sz="4000" b="1" i="0" u="none" strike="noStrike" spc="-200" dirty="0">
                <a:solidFill>
                  <a:srgbClr val="323941"/>
                </a:solidFill>
                <a:latin typeface="S-Core Dream 5 Medium"/>
              </a:rPr>
              <a:t> 기반의 가격 방향성 예측 모델 학습</a:t>
            </a:r>
            <a:endParaRPr lang="en-US" sz="4000" b="1" i="0" u="none" strike="noStrike" spc="-200" dirty="0">
              <a:solidFill>
                <a:srgbClr val="323941"/>
              </a:solidFill>
              <a:latin typeface="S-Core Dream 5 Medium"/>
            </a:endParaRP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0A8E21CC-785E-6DE1-36FC-B1C4F8F64F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2414460" y="3467100"/>
            <a:ext cx="5626100" cy="5626100"/>
          </a:xfrm>
          <a:prstGeom prst="rect">
            <a:avLst/>
          </a:prstGeom>
        </p:spPr>
      </p:pic>
      <p:sp>
        <p:nvSpPr>
          <p:cNvPr id="33" name="TextBox 8">
            <a:extLst>
              <a:ext uri="{FF2B5EF4-FFF2-40B4-BE49-F238E27FC236}">
                <a16:creationId xmlns:a16="http://schemas.microsoft.com/office/drawing/2014/main" id="{F219866E-70D5-2329-6417-F11F1E8BE877}"/>
              </a:ext>
            </a:extLst>
          </p:cNvPr>
          <p:cNvSpPr txBox="1"/>
          <p:nvPr/>
        </p:nvSpPr>
        <p:spPr>
          <a:xfrm>
            <a:off x="14656010" y="3987800"/>
            <a:ext cx="10795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600" b="1" i="0" u="none" strike="noStrike" spc="-100" dirty="0">
                <a:solidFill>
                  <a:srgbClr val="8BA1BD"/>
                </a:solidFill>
                <a:latin typeface="S-Core Dream 7 ExtraBold"/>
              </a:rPr>
              <a:t>03</a:t>
            </a: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AA30E512-DDF1-B73B-FCBC-5191EFF1764A}"/>
              </a:ext>
            </a:extLst>
          </p:cNvPr>
          <p:cNvSpPr txBox="1"/>
          <p:nvPr/>
        </p:nvSpPr>
        <p:spPr>
          <a:xfrm>
            <a:off x="12355876" y="4556312"/>
            <a:ext cx="5684684" cy="37113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4000" b="1" i="0" u="none" strike="noStrike" spc="-200" dirty="0">
              <a:solidFill>
                <a:srgbClr val="323941"/>
              </a:solidFill>
              <a:latin typeface="S-Core Dream 5 Medium"/>
            </a:endParaRPr>
          </a:p>
        </p:txBody>
      </p:sp>
      <p:pic>
        <p:nvPicPr>
          <p:cNvPr id="36" name="Picture 4" descr="가로조합1">
            <a:extLst>
              <a:ext uri="{FF2B5EF4-FFF2-40B4-BE49-F238E27FC236}">
                <a16:creationId xmlns:a16="http://schemas.microsoft.com/office/drawing/2014/main" id="{2E96E63B-CC9F-6102-C0FE-D63E14697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8" t="22864" r="18718" b="22864"/>
          <a:stretch/>
        </p:blipFill>
        <p:spPr bwMode="auto">
          <a:xfrm>
            <a:off x="463904" y="278196"/>
            <a:ext cx="1378340" cy="42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C0CAF9C3-0710-5C30-2581-BB452987D6FD}"/>
              </a:ext>
            </a:extLst>
          </p:cNvPr>
          <p:cNvSpPr txBox="1"/>
          <p:nvPr/>
        </p:nvSpPr>
        <p:spPr>
          <a:xfrm>
            <a:off x="12276818" y="4305300"/>
            <a:ext cx="5932950" cy="408653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b="1" i="0" u="none" strike="noStrike" spc="-200" dirty="0">
                <a:solidFill>
                  <a:srgbClr val="323941"/>
                </a:solidFill>
                <a:latin typeface="S-Core Dream 5 Medium"/>
              </a:rPr>
              <a:t>학습 모델을 바탕으로 </a:t>
            </a:r>
            <a:endParaRPr lang="en-US" altLang="ko-KR" sz="4000" b="1" i="0" u="none" strike="noStrike" spc="-200" dirty="0">
              <a:solidFill>
                <a:srgbClr val="323941"/>
              </a:solidFill>
              <a:latin typeface="S-Core Dream 5 Medium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4000" b="1" i="0" u="none" strike="noStrike" spc="-200" dirty="0">
                <a:solidFill>
                  <a:srgbClr val="323941"/>
                </a:solidFill>
                <a:latin typeface="S-Core Dream 5 Medium"/>
              </a:rPr>
              <a:t>실제 </a:t>
            </a:r>
            <a:r>
              <a:rPr lang="ko-KR" altLang="en-US" sz="4000" b="1" i="0" u="none" strike="noStrike" spc="-200" dirty="0" err="1">
                <a:solidFill>
                  <a:srgbClr val="323941"/>
                </a:solidFill>
                <a:latin typeface="S-Core Dream 5 Medium"/>
              </a:rPr>
              <a:t>비트코인</a:t>
            </a:r>
            <a:r>
              <a:rPr lang="ko-KR" altLang="en-US" sz="4000" b="1" i="0" u="none" strike="noStrike" spc="-200" dirty="0">
                <a:solidFill>
                  <a:srgbClr val="323941"/>
                </a:solidFill>
                <a:latin typeface="S-Core Dream 5 Medium"/>
              </a:rPr>
              <a:t> 거래에 적용</a:t>
            </a:r>
            <a:endParaRPr lang="en-US" sz="4000" b="1" i="0" u="none" strike="noStrike" spc="-200" dirty="0">
              <a:solidFill>
                <a:srgbClr val="323941"/>
              </a:solidFill>
              <a:latin typeface="S-Core Dream 5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1721</Words>
  <Application>Microsoft Office PowerPoint</Application>
  <PresentationFormat>사용자 지정</PresentationFormat>
  <Paragraphs>337</Paragraphs>
  <Slides>35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50" baseType="lpstr">
      <vt:lpstr>Calibri</vt:lpstr>
      <vt:lpstr>S-Core Dream 5 Medium</vt:lpstr>
      <vt:lpstr>NotoSansKR</vt:lpstr>
      <vt:lpstr>G마켓 산스 Medium</vt:lpstr>
      <vt:lpstr>G마켓 산스 Bold</vt:lpstr>
      <vt:lpstr>S-Core Dream 4 Regular</vt:lpstr>
      <vt:lpstr>G마켓 산스 Light</vt:lpstr>
      <vt:lpstr>S-Core Dream 3 Light</vt:lpstr>
      <vt:lpstr>S-Core Dream 6 Bold</vt:lpstr>
      <vt:lpstr>맑은 고딕</vt:lpstr>
      <vt:lpstr>Arial</vt:lpstr>
      <vt:lpstr>G마켓 산스 TTF Medium</vt:lpstr>
      <vt:lpstr>S-Core Dream 7 ExtraBold</vt:lpstr>
      <vt:lpstr>__fkGroteskNeue_598ab8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campus4 D036</cp:lastModifiedBy>
  <cp:revision>39</cp:revision>
  <dcterms:created xsi:type="dcterms:W3CDTF">2006-08-16T00:00:00Z</dcterms:created>
  <dcterms:modified xsi:type="dcterms:W3CDTF">2024-12-13T02:38:28Z</dcterms:modified>
</cp:coreProperties>
</file>